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325" r:id="rId5"/>
    <p:sldId id="356" r:id="rId6"/>
    <p:sldId id="360" r:id="rId7"/>
    <p:sldId id="351" r:id="rId8"/>
    <p:sldId id="355" r:id="rId9"/>
    <p:sldId id="359" r:id="rId10"/>
    <p:sldId id="336" r:id="rId11"/>
    <p:sldId id="358" r:id="rId12"/>
    <p:sldId id="357" r:id="rId13"/>
  </p:sldIdLst>
  <p:sldSz cx="12192000" cy="6858000"/>
  <p:notesSz cx="7315200" cy="96012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urphy, P Karen" initials="MPK" lastIdx="3" clrIdx="0">
    <p:extLst>
      <p:ext uri="{19B8F6BF-5375-455C-9EA6-DF929625EA0E}">
        <p15:presenceInfo xmlns:p15="http://schemas.microsoft.com/office/powerpoint/2012/main" userId="S::pkm15@psu.edu::b1bd5d1b-7933-4915-935c-9b38f1aa7f26" providerId="AD"/>
      </p:ext>
    </p:extLst>
  </p:cmAuthor>
  <p:cmAuthor id="2" name="Butler, Ana Maria" initials="BAM" lastIdx="1" clrIdx="1">
    <p:extLst>
      <p:ext uri="{19B8F6BF-5375-455C-9EA6-DF929625EA0E}">
        <p15:presenceInfo xmlns:p15="http://schemas.microsoft.com/office/powerpoint/2012/main" userId="S::amb46@psu.edu::4dd9ed65-12c4-4822-bb01-52a32043b6b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2EAF"/>
    <a:srgbClr val="2E91AF"/>
    <a:srgbClr val="3FD1FD"/>
    <a:srgbClr val="1E6075"/>
    <a:srgbClr val="3B01A1"/>
    <a:srgbClr val="A21849"/>
    <a:srgbClr val="63AB30"/>
    <a:srgbClr val="3FB6A7"/>
    <a:srgbClr val="56CDC4"/>
    <a:srgbClr val="3296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20" autoAdjust="0"/>
    <p:restoredTop sz="90072" autoAdjust="0"/>
  </p:normalViewPr>
  <p:slideViewPr>
    <p:cSldViewPr>
      <p:cViewPr varScale="1">
        <p:scale>
          <a:sx n="108" d="100"/>
          <a:sy n="108" d="100"/>
        </p:scale>
        <p:origin x="496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9CC06-B5D8-8644-9EA3-8444D6389D38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1CBA3-846D-FE4D-8B35-A9FFDE5BD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1009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AC53590-5E98-45DD-AC6E-2B9B29B7B280}" type="datetimeFigureOut">
              <a:rPr lang="zh-CN" altLang="en-US" smtClean="0"/>
              <a:t>2024/6/13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FF58296-2042-4A31-8C75-21CB58FF3E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4832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475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404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5313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0813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373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0797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397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3358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591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1533-0965-4B4C-B7DF-9ACEC2F4692F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8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330CA-68CF-6E41-9E4D-4CB9F1AEA1A2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07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16711-AA83-4B46-884A-1DC74823B811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73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2F3A7-36F5-6E41-9BAA-0977CE72B72C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31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005B5-9D60-B745-ADB0-0B9B43ADBEE4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11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0A9EA-254F-BD4C-9363-5B9D243038D7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08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9E8EE-3D31-0B45-B90A-B4DF12D23464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941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流程图: 手动输入 6">
            <a:extLst>
              <a:ext uri="{FF2B5EF4-FFF2-40B4-BE49-F238E27FC236}">
                <a16:creationId xmlns:a16="http://schemas.microsoft.com/office/drawing/2014/main" id="{61D5853C-5964-BA4E-A327-24387AB91268}"/>
              </a:ext>
            </a:extLst>
          </p:cNvPr>
          <p:cNvSpPr/>
          <p:nvPr userDrawn="1"/>
        </p:nvSpPr>
        <p:spPr>
          <a:xfrm rot="10800000" flipH="1" flipV="1">
            <a:off x="0" y="3113584"/>
            <a:ext cx="12192000" cy="3744416"/>
          </a:xfrm>
          <a:prstGeom prst="flowChartManualInpu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© 2019 Quality Talk. All rights reserved.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92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© 2019 Quality Talk. All rights reserved.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9ED79282-35C8-D949-9ED6-16A106FDD2DF}"/>
              </a:ext>
            </a:extLst>
          </p:cNvPr>
          <p:cNvSpPr/>
          <p:nvPr userDrawn="1"/>
        </p:nvSpPr>
        <p:spPr>
          <a:xfrm rot="10800000" flipH="1" flipV="1">
            <a:off x="24680" y="44625"/>
            <a:ext cx="12167320" cy="1352864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870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9144-B0CB-DB49-B151-ED49BCC2E4A9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05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6870C-A145-AA4B-B5B2-FE81345BD69B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2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57C09-69E4-4C45-AEF1-E3E1EEE1F124}" type="datetime1">
              <a:rPr lang="en-US" altLang="zh-CN" smtClean="0"/>
              <a:t>6/13/24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46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3.bin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microsoft.com/office/2007/relationships/hdphoto" Target="../media/hdphoto3.wdp"/><Relationship Id="rId4" Type="http://schemas.openxmlformats.org/officeDocument/2006/relationships/image" Target="../media/image8.png"/><Relationship Id="rId9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microsoft.com/office/2007/relationships/hdphoto" Target="../media/hdphoto3.wdp"/><Relationship Id="rId4" Type="http://schemas.openxmlformats.org/officeDocument/2006/relationships/image" Target="../media/image8.png"/><Relationship Id="rId9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 rot="21302580">
            <a:off x="2471195" y="4027309"/>
            <a:ext cx="72496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Lesson 2</a:t>
            </a:r>
          </a:p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Uptake Questions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8761082" y="195806"/>
            <a:ext cx="1584176" cy="158417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6FAABF-48DE-2646-8962-5244DC0D8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© Quality Talk. All rights reserved.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0ECB0B-DF91-8442-89C6-2F69B80DDD24}"/>
              </a:ext>
            </a:extLst>
          </p:cNvPr>
          <p:cNvSpPr/>
          <p:nvPr/>
        </p:nvSpPr>
        <p:spPr>
          <a:xfrm>
            <a:off x="4799856" y="2852936"/>
            <a:ext cx="151216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F1F1D8-DA9F-8049-A129-5A51BAFD70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348688">
            <a:off x="574757" y="655411"/>
            <a:ext cx="4120404" cy="29124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D8E03C-E021-BE43-A780-622FB9DBCB32}"/>
              </a:ext>
            </a:extLst>
          </p:cNvPr>
          <p:cNvSpPr txBox="1"/>
          <p:nvPr/>
        </p:nvSpPr>
        <p:spPr>
          <a:xfrm>
            <a:off x="2477386" y="38915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47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 rot="21302580">
            <a:off x="1933931" y="3857709"/>
            <a:ext cx="83241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Part 1. Introduction to Uptake Questions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8761082" y="195806"/>
            <a:ext cx="1584176" cy="158417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6FAABF-48DE-2646-8962-5244DC0D8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© Quality Talk. All rights reserved.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0ECB0B-DF91-8442-89C6-2F69B80DDD24}"/>
              </a:ext>
            </a:extLst>
          </p:cNvPr>
          <p:cNvSpPr/>
          <p:nvPr/>
        </p:nvSpPr>
        <p:spPr>
          <a:xfrm>
            <a:off x="4799856" y="2852936"/>
            <a:ext cx="151216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F1F1D8-DA9F-8049-A129-5A51BAFD70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348688">
            <a:off x="574757" y="655411"/>
            <a:ext cx="4120404" cy="29124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D8E03C-E021-BE43-A780-622FB9DBCB32}"/>
              </a:ext>
            </a:extLst>
          </p:cNvPr>
          <p:cNvSpPr txBox="1"/>
          <p:nvPr/>
        </p:nvSpPr>
        <p:spPr>
          <a:xfrm>
            <a:off x="2477386" y="38915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2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3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Uptake</a:t>
            </a:r>
            <a:endParaRPr lang="zh-CN" altLang="en-US" sz="4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0946E5E-9E69-1990-DA18-A47E2C4654E7}"/>
              </a:ext>
            </a:extLst>
          </p:cNvPr>
          <p:cNvSpPr txBox="1">
            <a:spLocks/>
          </p:cNvSpPr>
          <p:nvPr/>
        </p:nvSpPr>
        <p:spPr>
          <a:xfrm>
            <a:off x="1877460" y="1844824"/>
            <a:ext cx="8748972" cy="381642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spcAft>
                <a:spcPts val="1800"/>
              </a:spcAft>
              <a:buSzPct val="200000"/>
              <a:buNone/>
            </a:pPr>
            <a:r>
              <a:rPr lang="en-US" sz="3600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Uptake is when someone asks a </a:t>
            </a:r>
            <a:r>
              <a:rPr lang="en-US" sz="3600" b="1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question</a:t>
            </a:r>
            <a:r>
              <a:rPr lang="en-US" sz="3600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about what someone else already said or asked.</a:t>
            </a:r>
          </a:p>
          <a:p>
            <a:pPr marL="0" indent="0">
              <a:spcBef>
                <a:spcPts val="1800"/>
              </a:spcBef>
              <a:spcAft>
                <a:spcPts val="1800"/>
              </a:spcAft>
              <a:buSzPct val="200000"/>
              <a:buNone/>
            </a:pPr>
            <a:r>
              <a:rPr lang="en-US" sz="3600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Listen carefully to what other group members say so you can ask an uptake question.</a:t>
            </a:r>
          </a:p>
        </p:txBody>
      </p:sp>
      <p:pic>
        <p:nvPicPr>
          <p:cNvPr id="11" name="图片 21">
            <a:extLst>
              <a:ext uri="{FF2B5EF4-FFF2-40B4-BE49-F238E27FC236}">
                <a16:creationId xmlns:a16="http://schemas.microsoft.com/office/drawing/2014/main" id="{9C43E27A-2D73-67E1-AE7F-036D1AD3AD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1281433" y="3994617"/>
            <a:ext cx="548640" cy="506758"/>
          </a:xfrm>
          <a:prstGeom prst="rect">
            <a:avLst/>
          </a:prstGeom>
        </p:spPr>
      </p:pic>
      <p:pic>
        <p:nvPicPr>
          <p:cNvPr id="9" name="图片 21">
            <a:extLst>
              <a:ext uri="{FF2B5EF4-FFF2-40B4-BE49-F238E27FC236}">
                <a16:creationId xmlns:a16="http://schemas.microsoft.com/office/drawing/2014/main" id="{8285FA60-37C2-C2EF-0C6F-2AC66CDBD6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1281432" y="1916696"/>
            <a:ext cx="548640" cy="50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3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 descr="A cartoon of a child&#13;&#13;&#13;&#13;&#10;&#13;&#13;&#13;&#13;&#10;Description automatically generated">
            <a:extLst>
              <a:ext uri="{FF2B5EF4-FFF2-40B4-BE49-F238E27FC236}">
                <a16:creationId xmlns:a16="http://schemas.microsoft.com/office/drawing/2014/main" id="{A34B6F50-2402-F03C-19B3-F9C6F29589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3854725"/>
              </p:ext>
            </p:extLst>
          </p:nvPr>
        </p:nvGraphicFramePr>
        <p:xfrm>
          <a:off x="11112942" y="3068108"/>
          <a:ext cx="938915" cy="1235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587500" imgH="2019300" progId="PBrush">
                  <p:embed/>
                </p:oleObj>
              </mc:Choice>
              <mc:Fallback>
                <p:oleObj r:id="rId3" imgW="1587500" imgH="2019300" progId="PBrush">
                  <p:embed/>
                  <p:pic>
                    <p:nvPicPr>
                      <p:cNvPr id="0" name="Object 1" descr="A cartoon of a child&#13;&#13;&#13;&#13;&#10;&#13;&#13;&#13;&#13;&#10;Description automatically generated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2942" y="3068108"/>
                        <a:ext cx="938915" cy="12354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>
            <a:extLst>
              <a:ext uri="{FF2B5EF4-FFF2-40B4-BE49-F238E27FC236}">
                <a16:creationId xmlns:a16="http://schemas.microsoft.com/office/drawing/2014/main" id="{11108EF7-0B6D-B955-6B35-04CDF4F6E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9697" y="1758463"/>
            <a:ext cx="133284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 descr="A cartoon of a person with black hair&#10;&#10;Description automatically generated">
            <a:extLst>
              <a:ext uri="{FF2B5EF4-FFF2-40B4-BE49-F238E27FC236}">
                <a16:creationId xmlns:a16="http://schemas.microsoft.com/office/drawing/2014/main" id="{DF816D5A-1A6E-9971-4AF0-437013B322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1769682"/>
              </p:ext>
            </p:extLst>
          </p:nvPr>
        </p:nvGraphicFramePr>
        <p:xfrm>
          <a:off x="3340177" y="4988726"/>
          <a:ext cx="951126" cy="1073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1651000" imgH="1866900" progId="PBrush">
                  <p:embed/>
                </p:oleObj>
              </mc:Choice>
              <mc:Fallback>
                <p:oleObj r:id="rId5" imgW="1651000" imgH="1866900" progId="PBrush">
                  <p:embed/>
                  <p:pic>
                    <p:nvPicPr>
                      <p:cNvPr id="0" name="Object 1" descr="A cartoon of a person with black hair&#10;&#10;Description automatically generated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0177" y="4988726"/>
                        <a:ext cx="951126" cy="10730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8">
            <a:extLst>
              <a:ext uri="{FF2B5EF4-FFF2-40B4-BE49-F238E27FC236}">
                <a16:creationId xmlns:a16="http://schemas.microsoft.com/office/drawing/2014/main" id="{52584CF8-CD27-3B26-085B-BB315C16DF04}"/>
              </a:ext>
            </a:extLst>
          </p:cNvPr>
          <p:cNvSpPr/>
          <p:nvPr/>
        </p:nvSpPr>
        <p:spPr>
          <a:xfrm rot="10800000" flipH="1" flipV="1">
            <a:off x="34862" y="1193786"/>
            <a:ext cx="3035808" cy="5664214"/>
          </a:xfrm>
          <a:prstGeom prst="rect">
            <a:avLst/>
          </a:prstGeom>
          <a:noFill/>
          <a:ln w="88900">
            <a:solidFill>
              <a:srgbClr val="3D2EA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Math Problem:</a:t>
            </a:r>
          </a:p>
          <a:p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8 students in line for ice cream, and one-half of the students want vanilla. How many want vanilla ice cream?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4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Example 1</a:t>
            </a:r>
            <a:endParaRPr lang="zh-CN" altLang="en-US" sz="4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圆角矩形标注 4">
            <a:extLst>
              <a:ext uri="{FF2B5EF4-FFF2-40B4-BE49-F238E27FC236}">
                <a16:creationId xmlns:a16="http://schemas.microsoft.com/office/drawing/2014/main" id="{04E45290-13FF-AC20-29B2-EEDB2F33D7DF}"/>
              </a:ext>
            </a:extLst>
          </p:cNvPr>
          <p:cNvSpPr/>
          <p:nvPr/>
        </p:nvSpPr>
        <p:spPr>
          <a:xfrm>
            <a:off x="4790028" y="1429745"/>
            <a:ext cx="5977952" cy="1378623"/>
          </a:xfrm>
          <a:prstGeom prst="wedgeRoundRectCallout">
            <a:avLst>
              <a:gd name="adj1" fmla="val -58143"/>
              <a:gd name="adj2" fmla="val 15290"/>
              <a:gd name="adj3" fmla="val 16667"/>
            </a:avLst>
          </a:prstGeom>
          <a:solidFill>
            <a:srgbClr val="2E91AF">
              <a:alpha val="40000"/>
            </a:srgbClr>
          </a:solidFill>
          <a:ln>
            <a:solidFill>
              <a:srgbClr val="2E91A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some different ways to represent the “part” and the “whole” in this situation?</a:t>
            </a:r>
          </a:p>
        </p:txBody>
      </p:sp>
      <p:sp>
        <p:nvSpPr>
          <p:cNvPr id="36" name="圆角矩形标注 4">
            <a:extLst>
              <a:ext uri="{FF2B5EF4-FFF2-40B4-BE49-F238E27FC236}">
                <a16:creationId xmlns:a16="http://schemas.microsoft.com/office/drawing/2014/main" id="{BC7BC2C7-D6AE-6D43-07DC-101752475079}"/>
              </a:ext>
            </a:extLst>
          </p:cNvPr>
          <p:cNvSpPr/>
          <p:nvPr/>
        </p:nvSpPr>
        <p:spPr>
          <a:xfrm>
            <a:off x="4787496" y="4839975"/>
            <a:ext cx="5977952" cy="1077180"/>
          </a:xfrm>
          <a:prstGeom prst="wedgeRoundRectCallout">
            <a:avLst>
              <a:gd name="adj1" fmla="val -58195"/>
              <a:gd name="adj2" fmla="val 16802"/>
              <a:gd name="adj3" fmla="val 16667"/>
            </a:avLst>
          </a:prstGeom>
          <a:solidFill>
            <a:srgbClr val="2E91AF">
              <a:alpha val="40000"/>
            </a:srgbClr>
          </a:solidFill>
          <a:ln>
            <a:solidFill>
              <a:srgbClr val="2E91A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would you draw the students in two lines?</a:t>
            </a:r>
          </a:p>
        </p:txBody>
      </p:sp>
      <p:sp>
        <p:nvSpPr>
          <p:cNvPr id="39" name="圆角矩形标注 4">
            <a:extLst>
              <a:ext uri="{FF2B5EF4-FFF2-40B4-BE49-F238E27FC236}">
                <a16:creationId xmlns:a16="http://schemas.microsoft.com/office/drawing/2014/main" id="{156B672E-E4A6-AF54-F455-9D201E3395BA}"/>
              </a:ext>
            </a:extLst>
          </p:cNvPr>
          <p:cNvSpPr/>
          <p:nvPr/>
        </p:nvSpPr>
        <p:spPr>
          <a:xfrm>
            <a:off x="4787495" y="3046395"/>
            <a:ext cx="5977953" cy="1556284"/>
          </a:xfrm>
          <a:prstGeom prst="wedgeRoundRectCallout">
            <a:avLst>
              <a:gd name="adj1" fmla="val 58558"/>
              <a:gd name="adj2" fmla="val 10719"/>
              <a:gd name="adj3" fmla="val 16667"/>
            </a:avLst>
          </a:prstGeom>
          <a:solidFill>
            <a:srgbClr val="2E91AF">
              <a:alpha val="40000"/>
            </a:srgbClr>
          </a:solidFill>
          <a:ln>
            <a:solidFill>
              <a:srgbClr val="2E91A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would draw the students in two lines to represent the parts and all of the students would be the whole.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EFFBDABE-C4EC-F472-2E5C-C63EC332E20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0" b="36350"/>
          <a:stretch/>
        </p:blipFill>
        <p:spPr>
          <a:xfrm>
            <a:off x="3203672" y="1472269"/>
            <a:ext cx="1224136" cy="1315239"/>
          </a:xfrm>
          <a:prstGeom prst="rect">
            <a:avLst/>
          </a:prstGeom>
        </p:spPr>
      </p:pic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sp>
        <p:nvSpPr>
          <p:cNvPr id="9" name="Process 8">
            <a:extLst>
              <a:ext uri="{FF2B5EF4-FFF2-40B4-BE49-F238E27FC236}">
                <a16:creationId xmlns:a16="http://schemas.microsoft.com/office/drawing/2014/main" id="{4DE31211-EA18-FF17-856B-A307A67BED4B}"/>
              </a:ext>
            </a:extLst>
          </p:cNvPr>
          <p:cNvSpPr/>
          <p:nvPr/>
        </p:nvSpPr>
        <p:spPr>
          <a:xfrm rot="21289858">
            <a:off x="10503772" y="1620618"/>
            <a:ext cx="1539160" cy="729493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Authentic Question</a:t>
            </a:r>
          </a:p>
        </p:txBody>
      </p:sp>
      <p:sp>
        <p:nvSpPr>
          <p:cNvPr id="10" name="Process 9">
            <a:extLst>
              <a:ext uri="{FF2B5EF4-FFF2-40B4-BE49-F238E27FC236}">
                <a16:creationId xmlns:a16="http://schemas.microsoft.com/office/drawing/2014/main" id="{9413D4E5-63F7-3229-5B97-8531CDABB0F5}"/>
              </a:ext>
            </a:extLst>
          </p:cNvPr>
          <p:cNvSpPr/>
          <p:nvPr/>
        </p:nvSpPr>
        <p:spPr>
          <a:xfrm rot="21289858">
            <a:off x="10503772" y="5013818"/>
            <a:ext cx="1539160" cy="729493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Uptake</a:t>
            </a:r>
          </a:p>
          <a:p>
            <a:pPr algn="ctr"/>
            <a:r>
              <a:rPr lang="en-US" sz="2000" dirty="0"/>
              <a:t>Question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59C26FD8-25B4-C4A5-5229-1243C6088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68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descr="A cartoon of a child&#13;&#13;&#13;&#13;&#10;&#13;&#13;&#13;&#13;&#10;Description automatically generated">
            <a:extLst>
              <a:ext uri="{FF2B5EF4-FFF2-40B4-BE49-F238E27FC236}">
                <a16:creationId xmlns:a16="http://schemas.microsoft.com/office/drawing/2014/main" id="{5A861308-7DA4-4633-234A-B8C252D4C9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2899203"/>
              </p:ext>
            </p:extLst>
          </p:nvPr>
        </p:nvGraphicFramePr>
        <p:xfrm>
          <a:off x="3430298" y="1539506"/>
          <a:ext cx="938915" cy="1235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587500" imgH="2019300" progId="PBrush">
                  <p:embed/>
                </p:oleObj>
              </mc:Choice>
              <mc:Fallback>
                <p:oleObj r:id="rId3" imgW="1587500" imgH="2019300" progId="PBrush">
                  <p:embed/>
                  <p:pic>
                    <p:nvPicPr>
                      <p:cNvPr id="12" name="Object 11" descr="A cartoon of a child&#13;&#13;&#13;&#13;&#10;&#13;&#13;&#13;&#13;&#10;Description automatically generated">
                        <a:extLst>
                          <a:ext uri="{FF2B5EF4-FFF2-40B4-BE49-F238E27FC236}">
                            <a16:creationId xmlns:a16="http://schemas.microsoft.com/office/drawing/2014/main" id="{A34B6F50-2402-F03C-19B3-F9C6F29589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0298" y="1539506"/>
                        <a:ext cx="938915" cy="12354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 descr="A cartoon of a person with black hair&#10;&#10;Description automatically generated">
            <a:extLst>
              <a:ext uri="{FF2B5EF4-FFF2-40B4-BE49-F238E27FC236}">
                <a16:creationId xmlns:a16="http://schemas.microsoft.com/office/drawing/2014/main" id="{A3050F92-0F95-C560-E73C-DB3C3C292A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1423393"/>
              </p:ext>
            </p:extLst>
          </p:nvPr>
        </p:nvGraphicFramePr>
        <p:xfrm>
          <a:off x="11121538" y="3326098"/>
          <a:ext cx="951126" cy="1073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1651000" imgH="1866900" progId="PBrush">
                  <p:embed/>
                </p:oleObj>
              </mc:Choice>
              <mc:Fallback>
                <p:oleObj r:id="rId5" imgW="1651000" imgH="1866900" progId="PBrush">
                  <p:embed/>
                  <p:pic>
                    <p:nvPicPr>
                      <p:cNvPr id="8" name="Object 7" descr="A cartoon of a person with black hair&#10;&#10;Description automatically generated">
                        <a:extLst>
                          <a:ext uri="{FF2B5EF4-FFF2-40B4-BE49-F238E27FC236}">
                            <a16:creationId xmlns:a16="http://schemas.microsoft.com/office/drawing/2014/main" id="{DF816D5A-1A6E-9971-4AF0-437013B3227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21538" y="3326098"/>
                        <a:ext cx="951126" cy="10730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8">
            <a:extLst>
              <a:ext uri="{FF2B5EF4-FFF2-40B4-BE49-F238E27FC236}">
                <a16:creationId xmlns:a16="http://schemas.microsoft.com/office/drawing/2014/main" id="{52584CF8-CD27-3B26-085B-BB315C16DF04}"/>
              </a:ext>
            </a:extLst>
          </p:cNvPr>
          <p:cNvSpPr/>
          <p:nvPr/>
        </p:nvSpPr>
        <p:spPr>
          <a:xfrm rot="10800000" flipH="1" flipV="1">
            <a:off x="34862" y="1193786"/>
            <a:ext cx="3035808" cy="5664214"/>
          </a:xfrm>
          <a:prstGeom prst="rect">
            <a:avLst/>
          </a:prstGeom>
          <a:noFill/>
          <a:ln w="88900">
            <a:solidFill>
              <a:srgbClr val="3D2EA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Math Problem:</a:t>
            </a:r>
          </a:p>
          <a:p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Akiko’s teacher wants her to add 98 and 43. What is the sum of these numbers?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5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5" name="圆角矩形标注 4">
            <a:extLst>
              <a:ext uri="{FF2B5EF4-FFF2-40B4-BE49-F238E27FC236}">
                <a16:creationId xmlns:a16="http://schemas.microsoft.com/office/drawing/2014/main" id="{04E45290-13FF-AC20-29B2-EEDB2F33D7DF}"/>
              </a:ext>
            </a:extLst>
          </p:cNvPr>
          <p:cNvSpPr/>
          <p:nvPr/>
        </p:nvSpPr>
        <p:spPr>
          <a:xfrm>
            <a:off x="4790028" y="1429745"/>
            <a:ext cx="5977952" cy="1378623"/>
          </a:xfrm>
          <a:prstGeom prst="wedgeRoundRectCallout">
            <a:avLst>
              <a:gd name="adj1" fmla="val -59534"/>
              <a:gd name="adj2" fmla="val 22181"/>
              <a:gd name="adj3" fmla="val 16667"/>
            </a:avLst>
          </a:prstGeom>
          <a:solidFill>
            <a:srgbClr val="2E91AF">
              <a:alpha val="40000"/>
            </a:srgbClr>
          </a:solidFill>
          <a:ln>
            <a:solidFill>
              <a:srgbClr val="2E91A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some ways for Akiko to add these two numbers without doing a lot of extra work?</a:t>
            </a:r>
          </a:p>
        </p:txBody>
      </p:sp>
      <p:sp>
        <p:nvSpPr>
          <p:cNvPr id="36" name="圆角矩形标注 4">
            <a:extLst>
              <a:ext uri="{FF2B5EF4-FFF2-40B4-BE49-F238E27FC236}">
                <a16:creationId xmlns:a16="http://schemas.microsoft.com/office/drawing/2014/main" id="{BC7BC2C7-D6AE-6D43-07DC-101752475079}"/>
              </a:ext>
            </a:extLst>
          </p:cNvPr>
          <p:cNvSpPr/>
          <p:nvPr/>
        </p:nvSpPr>
        <p:spPr>
          <a:xfrm>
            <a:off x="4787496" y="5016116"/>
            <a:ext cx="5977952" cy="1077180"/>
          </a:xfrm>
          <a:prstGeom prst="wedgeRoundRectCallout">
            <a:avLst>
              <a:gd name="adj1" fmla="val -58195"/>
              <a:gd name="adj2" fmla="val 9844"/>
              <a:gd name="adj3" fmla="val 16667"/>
            </a:avLst>
          </a:prstGeom>
          <a:solidFill>
            <a:srgbClr val="2E91AF">
              <a:alpha val="40000"/>
            </a:srgbClr>
          </a:solidFill>
          <a:ln>
            <a:solidFill>
              <a:srgbClr val="2E91A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would the give-and-take method work on this problem?</a:t>
            </a:r>
          </a:p>
        </p:txBody>
      </p:sp>
      <p:sp>
        <p:nvSpPr>
          <p:cNvPr id="39" name="圆角矩形标注 4">
            <a:extLst>
              <a:ext uri="{FF2B5EF4-FFF2-40B4-BE49-F238E27FC236}">
                <a16:creationId xmlns:a16="http://schemas.microsoft.com/office/drawing/2014/main" id="{156B672E-E4A6-AF54-F455-9D201E3395BA}"/>
              </a:ext>
            </a:extLst>
          </p:cNvPr>
          <p:cNvSpPr/>
          <p:nvPr/>
        </p:nvSpPr>
        <p:spPr>
          <a:xfrm>
            <a:off x="4787495" y="3046394"/>
            <a:ext cx="5977953" cy="1731695"/>
          </a:xfrm>
          <a:prstGeom prst="wedgeRoundRectCallout">
            <a:avLst>
              <a:gd name="adj1" fmla="val 56373"/>
              <a:gd name="adj2" fmla="val -6831"/>
              <a:gd name="adj3" fmla="val 16667"/>
            </a:avLst>
          </a:prstGeom>
          <a:solidFill>
            <a:srgbClr val="2E91AF">
              <a:alpha val="40000"/>
            </a:srgbClr>
          </a:solidFill>
          <a:ln>
            <a:solidFill>
              <a:srgbClr val="2E91A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would use the give-and-take method to add them because I think that’s an easy method and also 98 is very close to 100, which is a friendly number.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EFFBDABE-C4EC-F472-2E5C-C63EC332E20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0" b="36350"/>
          <a:stretch/>
        </p:blipFill>
        <p:spPr>
          <a:xfrm>
            <a:off x="3287688" y="4732468"/>
            <a:ext cx="1224136" cy="1315239"/>
          </a:xfrm>
          <a:prstGeom prst="rect">
            <a:avLst/>
          </a:prstGeom>
        </p:spPr>
      </p:pic>
      <p:sp>
        <p:nvSpPr>
          <p:cNvPr id="9" name="Process 8">
            <a:extLst>
              <a:ext uri="{FF2B5EF4-FFF2-40B4-BE49-F238E27FC236}">
                <a16:creationId xmlns:a16="http://schemas.microsoft.com/office/drawing/2014/main" id="{4DE31211-EA18-FF17-856B-A307A67BED4B}"/>
              </a:ext>
            </a:extLst>
          </p:cNvPr>
          <p:cNvSpPr/>
          <p:nvPr/>
        </p:nvSpPr>
        <p:spPr>
          <a:xfrm rot="21289858">
            <a:off x="10503772" y="1620618"/>
            <a:ext cx="1539160" cy="729493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Authentic Question</a:t>
            </a:r>
          </a:p>
        </p:txBody>
      </p:sp>
      <p:sp>
        <p:nvSpPr>
          <p:cNvPr id="10" name="Process 9">
            <a:extLst>
              <a:ext uri="{FF2B5EF4-FFF2-40B4-BE49-F238E27FC236}">
                <a16:creationId xmlns:a16="http://schemas.microsoft.com/office/drawing/2014/main" id="{9413D4E5-63F7-3229-5B97-8531CDABB0F5}"/>
              </a:ext>
            </a:extLst>
          </p:cNvPr>
          <p:cNvSpPr/>
          <p:nvPr/>
        </p:nvSpPr>
        <p:spPr>
          <a:xfrm rot="21289858">
            <a:off x="10503772" y="5189959"/>
            <a:ext cx="1539160" cy="729493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Uptake</a:t>
            </a:r>
          </a:p>
          <a:p>
            <a:pPr algn="ctr"/>
            <a:r>
              <a:rPr lang="en-US" sz="2000" dirty="0"/>
              <a:t>Question</a:t>
            </a:r>
          </a:p>
        </p:txBody>
      </p:sp>
      <p:pic>
        <p:nvPicPr>
          <p:cNvPr id="2" name="Picture 1" descr="A logo of a quality talk&#10;&#10;Description automatically generated">
            <a:extLst>
              <a:ext uri="{FF2B5EF4-FFF2-40B4-BE49-F238E27FC236}">
                <a16:creationId xmlns:a16="http://schemas.microsoft.com/office/drawing/2014/main" id="{A387F005-675E-4AB0-6029-815B276B1B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sp>
        <p:nvSpPr>
          <p:cNvPr id="13" name="矩形 8">
            <a:extLst>
              <a:ext uri="{FF2B5EF4-FFF2-40B4-BE49-F238E27FC236}">
                <a16:creationId xmlns:a16="http://schemas.microsoft.com/office/drawing/2014/main" id="{44C8EAEB-9027-2F46-1137-389BAD87E3A7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Example 2</a:t>
            </a:r>
            <a:endParaRPr lang="zh-CN" altLang="en-US" sz="4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6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Question Tree</a:t>
            </a:r>
            <a:endParaRPr lang="zh-CN" altLang="en-US" sz="4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pic>
        <p:nvPicPr>
          <p:cNvPr id="8" name="图片 27">
            <a:extLst>
              <a:ext uri="{FF2B5EF4-FFF2-40B4-BE49-F238E27FC236}">
                <a16:creationId xmlns:a16="http://schemas.microsoft.com/office/drawing/2014/main" id="{DE2487DB-8E2B-6F65-2F83-FC9B1962BC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9824963" y="1476710"/>
            <a:ext cx="1451145" cy="14511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BA56D5-4101-66BE-0499-524155397F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417" y="891480"/>
            <a:ext cx="6873836" cy="69300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F83F07-A287-025C-6988-810CD6E78F26}"/>
              </a:ext>
            </a:extLst>
          </p:cNvPr>
          <p:cNvSpPr txBox="1"/>
          <p:nvPr/>
        </p:nvSpPr>
        <p:spPr>
          <a:xfrm>
            <a:off x="3042634" y="1543991"/>
            <a:ext cx="6438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Authentic </a:t>
            </a:r>
          </a:p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4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0C3354-01CD-DD9A-AF24-E6082D0071A9}"/>
              </a:ext>
            </a:extLst>
          </p:cNvPr>
          <p:cNvSpPr txBox="1"/>
          <p:nvPr/>
        </p:nvSpPr>
        <p:spPr>
          <a:xfrm>
            <a:off x="7176121" y="5733256"/>
            <a:ext cx="2522041" cy="70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Test </a:t>
            </a:r>
          </a:p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8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1293ED0-C7BC-3A1B-C3BF-FA31EFD52D6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>
          <a:xfrm flipH="1">
            <a:off x="1984375" y="3898883"/>
            <a:ext cx="1994688" cy="2830251"/>
          </a:xfrm>
          <a:prstGeom prst="rect">
            <a:avLst/>
          </a:prstGeom>
        </p:spPr>
      </p:pic>
      <p:pic>
        <p:nvPicPr>
          <p:cNvPr id="27" name="Picture 2" descr="C:\Users\wlw\Desktop\leaf.jpg">
            <a:extLst>
              <a:ext uri="{FF2B5EF4-FFF2-40B4-BE49-F238E27FC236}">
                <a16:creationId xmlns:a16="http://schemas.microsoft.com/office/drawing/2014/main" id="{6F1E8FBE-55EB-990C-34FB-1C90D97F13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1297587">
            <a:off x="3345194" y="4044429"/>
            <a:ext cx="1573076" cy="11964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4CB7037-6F12-7012-F9DD-5305FC2B3444}"/>
              </a:ext>
            </a:extLst>
          </p:cNvPr>
          <p:cNvSpPr txBox="1"/>
          <p:nvPr/>
        </p:nvSpPr>
        <p:spPr>
          <a:xfrm rot="20374585">
            <a:off x="2870712" y="4499753"/>
            <a:ext cx="2522041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Arial" panose="020B0604020202020204" pitchFamily="34" charset="0"/>
              </a:rPr>
              <a:t>Uptake</a:t>
            </a:r>
            <a:endParaRPr lang="zh-CN" altLang="en-US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487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 rot="21302580">
            <a:off x="1391110" y="3786612"/>
            <a:ext cx="94097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Part 2. Practice with Uptake Questions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8760945" y="149608"/>
            <a:ext cx="1584176" cy="158417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B3640E-EB95-1744-9B0E-E127356A2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© </a:t>
            </a:r>
            <a:r>
              <a:rPr lang="en-US" altLang="zh-CN" dirty="0" err="1">
                <a:solidFill>
                  <a:schemeClr val="bg1"/>
                </a:solidFill>
              </a:rPr>
              <a:t>QualityTalk</a:t>
            </a:r>
            <a:r>
              <a:rPr lang="en-US" altLang="zh-CN" dirty="0">
                <a:solidFill>
                  <a:schemeClr val="bg1"/>
                </a:solidFill>
              </a:rPr>
              <a:t>. All rights reserved.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7</a:t>
            </a:fld>
            <a:endParaRPr lang="zh-CN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84FA31-8E8F-8E42-9BDF-F3CC235816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348688">
            <a:off x="574757" y="655411"/>
            <a:ext cx="4120404" cy="291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56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8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Question Tree</a:t>
            </a:r>
            <a:endParaRPr lang="zh-CN" altLang="en-US" sz="4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pic>
        <p:nvPicPr>
          <p:cNvPr id="8" name="图片 27">
            <a:extLst>
              <a:ext uri="{FF2B5EF4-FFF2-40B4-BE49-F238E27FC236}">
                <a16:creationId xmlns:a16="http://schemas.microsoft.com/office/drawing/2014/main" id="{DE2487DB-8E2B-6F65-2F83-FC9B1962BC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9824963" y="1476710"/>
            <a:ext cx="1451145" cy="14511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BA56D5-4101-66BE-0499-524155397F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417" y="891480"/>
            <a:ext cx="6873836" cy="69300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F83F07-A287-025C-6988-810CD6E78F26}"/>
              </a:ext>
            </a:extLst>
          </p:cNvPr>
          <p:cNvSpPr txBox="1"/>
          <p:nvPr/>
        </p:nvSpPr>
        <p:spPr>
          <a:xfrm>
            <a:off x="3042634" y="1543991"/>
            <a:ext cx="6438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Authentic </a:t>
            </a:r>
          </a:p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4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0C3354-01CD-DD9A-AF24-E6082D0071A9}"/>
              </a:ext>
            </a:extLst>
          </p:cNvPr>
          <p:cNvSpPr txBox="1"/>
          <p:nvPr/>
        </p:nvSpPr>
        <p:spPr>
          <a:xfrm>
            <a:off x="7176121" y="5733256"/>
            <a:ext cx="2522041" cy="70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Test </a:t>
            </a:r>
          </a:p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8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1293ED0-C7BC-3A1B-C3BF-FA31EFD52D6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>
          <a:xfrm flipH="1">
            <a:off x="1984375" y="3898883"/>
            <a:ext cx="1994688" cy="2830251"/>
          </a:xfrm>
          <a:prstGeom prst="rect">
            <a:avLst/>
          </a:prstGeom>
        </p:spPr>
      </p:pic>
      <p:pic>
        <p:nvPicPr>
          <p:cNvPr id="27" name="Picture 2" descr="C:\Users\wlw\Desktop\leaf.jpg">
            <a:extLst>
              <a:ext uri="{FF2B5EF4-FFF2-40B4-BE49-F238E27FC236}">
                <a16:creationId xmlns:a16="http://schemas.microsoft.com/office/drawing/2014/main" id="{6F1E8FBE-55EB-990C-34FB-1C90D97F13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1297587">
            <a:off x="3345194" y="4044429"/>
            <a:ext cx="1573076" cy="11964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4CB7037-6F12-7012-F9DD-5305FC2B3444}"/>
              </a:ext>
            </a:extLst>
          </p:cNvPr>
          <p:cNvSpPr txBox="1"/>
          <p:nvPr/>
        </p:nvSpPr>
        <p:spPr>
          <a:xfrm rot="20374585">
            <a:off x="2870712" y="4499753"/>
            <a:ext cx="2522041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Arial" panose="020B0604020202020204" pitchFamily="34" charset="0"/>
              </a:rPr>
              <a:t>Uptake</a:t>
            </a:r>
            <a:endParaRPr lang="zh-CN" altLang="en-US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57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9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Practice</a:t>
            </a:r>
            <a:endParaRPr lang="zh-CN" altLang="en-US" sz="4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67AE89F-2E1A-21DF-07AA-0D5F53F77BF3}"/>
              </a:ext>
            </a:extLst>
          </p:cNvPr>
          <p:cNvSpPr txBox="1">
            <a:spLocks/>
          </p:cNvSpPr>
          <p:nvPr/>
        </p:nvSpPr>
        <p:spPr>
          <a:xfrm>
            <a:off x="3942430" y="1375829"/>
            <a:ext cx="7986219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Form a small group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Review the question you were given from the last practice.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In your group, try to answer that question.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While talking in your group, try to ask uptake questions.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</p:txBody>
      </p:sp>
      <p:pic>
        <p:nvPicPr>
          <p:cNvPr id="11" name="图片 23">
            <a:extLst>
              <a:ext uri="{FF2B5EF4-FFF2-40B4-BE49-F238E27FC236}">
                <a16:creationId xmlns:a16="http://schemas.microsoft.com/office/drawing/2014/main" id="{F6BC6F59-D9CE-BC54-E195-80F804F64E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3468152" y="1518617"/>
            <a:ext cx="385912" cy="385912"/>
          </a:xfrm>
          <a:prstGeom prst="rect">
            <a:avLst/>
          </a:prstGeom>
        </p:spPr>
      </p:pic>
      <p:pic>
        <p:nvPicPr>
          <p:cNvPr id="12" name="图片 23">
            <a:extLst>
              <a:ext uri="{FF2B5EF4-FFF2-40B4-BE49-F238E27FC236}">
                <a16:creationId xmlns:a16="http://schemas.microsoft.com/office/drawing/2014/main" id="{5C4F4E34-563F-110E-8F7C-E97972EBF1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3468150" y="2111836"/>
            <a:ext cx="385912" cy="385912"/>
          </a:xfrm>
          <a:prstGeom prst="rect">
            <a:avLst/>
          </a:prstGeom>
        </p:spPr>
      </p:pic>
      <p:pic>
        <p:nvPicPr>
          <p:cNvPr id="13" name="图片 23">
            <a:extLst>
              <a:ext uri="{FF2B5EF4-FFF2-40B4-BE49-F238E27FC236}">
                <a16:creationId xmlns:a16="http://schemas.microsoft.com/office/drawing/2014/main" id="{06B70EF2-CAF4-2919-D153-2F02F5AD12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3489708" y="2661977"/>
            <a:ext cx="385912" cy="385912"/>
          </a:xfrm>
          <a:prstGeom prst="rect">
            <a:avLst/>
          </a:prstGeom>
        </p:spPr>
      </p:pic>
      <p:pic>
        <p:nvPicPr>
          <p:cNvPr id="14" name="图片 23">
            <a:extLst>
              <a:ext uri="{FF2B5EF4-FFF2-40B4-BE49-F238E27FC236}">
                <a16:creationId xmlns:a16="http://schemas.microsoft.com/office/drawing/2014/main" id="{AD4B5EF9-5234-0C30-8617-9C0C49D34C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3489709" y="3163860"/>
            <a:ext cx="385912" cy="3859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BF9161-94CF-B658-61E1-A818A283BAC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8424" y="3941443"/>
            <a:ext cx="1598681" cy="2277889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CC0AC9A3-4B8E-CC31-8897-EB5D79DDFF65}"/>
              </a:ext>
            </a:extLst>
          </p:cNvPr>
          <p:cNvGrpSpPr/>
          <p:nvPr/>
        </p:nvGrpSpPr>
        <p:grpSpPr>
          <a:xfrm>
            <a:off x="6238688" y="5134480"/>
            <a:ext cx="1643239" cy="1066340"/>
            <a:chOff x="4031001" y="4107334"/>
            <a:chExt cx="1643239" cy="106634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E255B27-98A1-2CC5-6F60-A428335CC6F7}"/>
                </a:ext>
              </a:extLst>
            </p:cNvPr>
            <p:cNvSpPr/>
            <p:nvPr/>
          </p:nvSpPr>
          <p:spPr>
            <a:xfrm rot="20489251">
              <a:off x="4031001" y="4208968"/>
              <a:ext cx="52770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rgbClr val="00C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Showcard Gothic" panose="04020904020102020604" pitchFamily="82" charset="0"/>
                </a:rPr>
                <a:t>?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AFD290A-24FE-BBD4-14AB-B4B9849850F4}"/>
                </a:ext>
              </a:extLst>
            </p:cNvPr>
            <p:cNvSpPr/>
            <p:nvPr/>
          </p:nvSpPr>
          <p:spPr>
            <a:xfrm rot="1154377">
              <a:off x="5146531" y="4250344"/>
              <a:ext cx="52770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rgbClr val="00C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Showcard Gothic" panose="04020904020102020604" pitchFamily="82" charset="0"/>
                </a:rPr>
                <a:t>?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EA8AF5E-DDCD-BC19-DCC6-D4FB9BB389F5}"/>
                </a:ext>
              </a:extLst>
            </p:cNvPr>
            <p:cNvSpPr/>
            <p:nvPr/>
          </p:nvSpPr>
          <p:spPr>
            <a:xfrm>
              <a:off x="4601056" y="4107334"/>
              <a:ext cx="52770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rgbClr val="00C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Showcard Gothic" panose="04020904020102020604" pitchFamily="82" charset="0"/>
                </a:rPr>
                <a:t>?</a:t>
              </a:r>
            </a:p>
          </p:txBody>
        </p:sp>
      </p:grpSp>
      <p:sp>
        <p:nvSpPr>
          <p:cNvPr id="20" name="Oval Callout 19">
            <a:extLst>
              <a:ext uri="{FF2B5EF4-FFF2-40B4-BE49-F238E27FC236}">
                <a16:creationId xmlns:a16="http://schemas.microsoft.com/office/drawing/2014/main" id="{C143AF7C-5A26-7D3D-AA85-F36A55516EB7}"/>
              </a:ext>
            </a:extLst>
          </p:cNvPr>
          <p:cNvSpPr/>
          <p:nvPr/>
        </p:nvSpPr>
        <p:spPr>
          <a:xfrm>
            <a:off x="4679300" y="3920518"/>
            <a:ext cx="2001626" cy="1495129"/>
          </a:xfrm>
          <a:prstGeom prst="wedgeEllipseCallout">
            <a:avLst>
              <a:gd name="adj1" fmla="val -56042"/>
              <a:gd name="adj2" fmla="val 33274"/>
            </a:avLst>
          </a:prstGeom>
          <a:solidFill>
            <a:srgbClr val="2E91AF">
              <a:alpha val="40000"/>
            </a:srgbClr>
          </a:solidFill>
          <a:ln>
            <a:solidFill>
              <a:srgbClr val="1E6075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0FA63B-2C71-093D-97EB-A5B689F558BD}"/>
              </a:ext>
            </a:extLst>
          </p:cNvPr>
          <p:cNvSpPr txBox="1"/>
          <p:nvPr/>
        </p:nvSpPr>
        <p:spPr>
          <a:xfrm>
            <a:off x="5030841" y="4230309"/>
            <a:ext cx="18624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 have an answer!</a:t>
            </a:r>
          </a:p>
        </p:txBody>
      </p:sp>
      <p:sp>
        <p:nvSpPr>
          <p:cNvPr id="22" name="Oval Callout 21">
            <a:extLst>
              <a:ext uri="{FF2B5EF4-FFF2-40B4-BE49-F238E27FC236}">
                <a16:creationId xmlns:a16="http://schemas.microsoft.com/office/drawing/2014/main" id="{D96E83C3-F1DF-E69B-1A91-D9FDE8CA12AD}"/>
              </a:ext>
            </a:extLst>
          </p:cNvPr>
          <p:cNvSpPr/>
          <p:nvPr/>
        </p:nvSpPr>
        <p:spPr>
          <a:xfrm>
            <a:off x="7881927" y="3979057"/>
            <a:ext cx="2630874" cy="1872208"/>
          </a:xfrm>
          <a:prstGeom prst="wedgeEllipseCallout">
            <a:avLst>
              <a:gd name="adj1" fmla="val 62643"/>
              <a:gd name="adj2" fmla="val 24926"/>
            </a:avLst>
          </a:prstGeom>
          <a:solidFill>
            <a:srgbClr val="2E91AF">
              <a:alpha val="40000"/>
            </a:srgbClr>
          </a:solidFill>
          <a:ln>
            <a:solidFill>
              <a:srgbClr val="1E6075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6DBB31-BBA1-242A-374A-D2F485CE23A8}"/>
              </a:ext>
            </a:extLst>
          </p:cNvPr>
          <p:cNvSpPr txBox="1"/>
          <p:nvPr/>
        </p:nvSpPr>
        <p:spPr>
          <a:xfrm>
            <a:off x="8212291" y="4334487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Well, I have a question about your answer.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34EAC7D-D53A-8DE3-2CC3-2109C5C8F01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317" y="3831731"/>
            <a:ext cx="2029691" cy="2419081"/>
          </a:xfrm>
          <a:prstGeom prst="rect">
            <a:avLst/>
          </a:prstGeom>
        </p:spPr>
      </p:pic>
      <p:sp>
        <p:nvSpPr>
          <p:cNvPr id="6" name="矩形 8">
            <a:extLst>
              <a:ext uri="{FF2B5EF4-FFF2-40B4-BE49-F238E27FC236}">
                <a16:creationId xmlns:a16="http://schemas.microsoft.com/office/drawing/2014/main" id="{52584CF8-CD27-3B26-085B-BB315C16DF04}"/>
              </a:ext>
            </a:extLst>
          </p:cNvPr>
          <p:cNvSpPr/>
          <p:nvPr/>
        </p:nvSpPr>
        <p:spPr>
          <a:xfrm rot="10800000" flipH="1" flipV="1">
            <a:off x="34862" y="1193786"/>
            <a:ext cx="3035808" cy="5664214"/>
          </a:xfrm>
          <a:prstGeom prst="rect">
            <a:avLst/>
          </a:prstGeom>
          <a:noFill/>
          <a:ln w="88900">
            <a:solidFill>
              <a:srgbClr val="3D2EA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Math Problem:</a:t>
            </a:r>
          </a:p>
          <a:p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Jeffrey multiplied two numbers on his calculator and got an answer of 2,300. Now he can’t remember what two numbers he used.</a:t>
            </a:r>
          </a:p>
          <a:p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some of the possible number he could have multiplied together to get 2,300?</a:t>
            </a:r>
          </a:p>
        </p:txBody>
      </p:sp>
    </p:spTree>
    <p:extLst>
      <p:ext uri="{BB962C8B-B14F-4D97-AF65-F5344CB8AC3E}">
        <p14:creationId xmlns:p14="http://schemas.microsoft.com/office/powerpoint/2010/main" val="148596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9e22aa9-af32-4f20-993d-42f01f5ece1d">
      <Terms xmlns="http://schemas.microsoft.com/office/infopath/2007/PartnerControls"/>
    </lcf76f155ced4ddcb4097134ff3c332f>
    <TaxCatchAll xmlns="7a9890cd-674d-4f3c-a9fa-ee99fd470509" xsi:nil="true"/>
    <SharedWithUsers xmlns="7a9890cd-674d-4f3c-a9fa-ee99fd470509">
      <UserInfo>
        <DisplayName/>
        <AccountId xsi:nil="true"/>
        <AccountType/>
      </UserInfo>
    </SharedWithUsers>
    <MediaLengthInSeconds xmlns="99e22aa9-af32-4f20-993d-42f01f5ece1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D7CB40448F854EB1602FDD9E3A1B6C" ma:contentTypeVersion="15" ma:contentTypeDescription="Create a new document." ma:contentTypeScope="" ma:versionID="110abdc5672e3e69483cb09dd9d4be15">
  <xsd:schema xmlns:xsd="http://www.w3.org/2001/XMLSchema" xmlns:xs="http://www.w3.org/2001/XMLSchema" xmlns:p="http://schemas.microsoft.com/office/2006/metadata/properties" xmlns:ns2="99e22aa9-af32-4f20-993d-42f01f5ece1d" xmlns:ns3="7a9890cd-674d-4f3c-a9fa-ee99fd470509" targetNamespace="http://schemas.microsoft.com/office/2006/metadata/properties" ma:root="true" ma:fieldsID="51309fcc86ad1acfe436584a5401775d" ns2:_="" ns3:_="">
    <xsd:import namespace="99e22aa9-af32-4f20-993d-42f01f5ece1d"/>
    <xsd:import namespace="7a9890cd-674d-4f3c-a9fa-ee99fd4705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e22aa9-af32-4f20-993d-42f01f5ece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28b28469-8996-4088-bd89-44d87d6385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9890cd-674d-4f3c-a9fa-ee99fd47050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05391b8d-b3f0-489b-b02d-40f08f1755c1}" ma:internalName="TaxCatchAll" ma:showField="CatchAllData" ma:web="7a9890cd-674d-4f3c-a9fa-ee99fd47050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836EBC-85CF-4E61-8FE9-E141FC9259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F204982-9D50-461A-A5A6-70EE1F7DE744}">
  <ds:schemaRefs>
    <ds:schemaRef ds:uri="http://purl.org/dc/elements/1.1/"/>
    <ds:schemaRef ds:uri="http://schemas.openxmlformats.org/package/2006/metadata/core-properties"/>
    <ds:schemaRef ds:uri="http://purl.org/dc/terms/"/>
    <ds:schemaRef ds:uri="67923729-b754-41da-b8a9-c308f795c761"/>
    <ds:schemaRef ds:uri="http://www.w3.org/XML/1998/namespace"/>
    <ds:schemaRef ds:uri="http://purl.org/dc/dcmitype/"/>
    <ds:schemaRef ds:uri="http://schemas.microsoft.com/office/2006/documentManagement/types"/>
    <ds:schemaRef ds:uri="a68b6f03-b49f-4286-ac19-8acd7e2779d0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E8D35F9-C065-4738-A994-C5EB271514CB}"/>
</file>

<file path=docMetadata/LabelInfo.xml><?xml version="1.0" encoding="utf-8"?>
<clbl:labelList xmlns:clbl="http://schemas.microsoft.com/office/2020/mipLabelMetadata">
  <clbl:label id="{7cf48d45-3ddb-4389-a9c1-c115526eb52e}" enabled="0" method="" siteId="{7cf48d45-3ddb-4389-a9c1-c115526eb52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5444</TotalTime>
  <Words>419</Words>
  <Application>Microsoft Macintosh PowerPoint</Application>
  <PresentationFormat>Widescreen</PresentationFormat>
  <Paragraphs>80</Paragraphs>
  <Slides>9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Showcard Gothic</vt:lpstr>
      <vt:lpstr>Office 主题​​</vt:lpstr>
      <vt:lpstr>PBrush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az</dc:creator>
  <cp:lastModifiedBy>Baszczewski, Sara Elizabeth</cp:lastModifiedBy>
  <cp:revision>303</cp:revision>
  <cp:lastPrinted>2014-09-12T20:04:46Z</cp:lastPrinted>
  <dcterms:created xsi:type="dcterms:W3CDTF">2013-06-23T12:49:50Z</dcterms:created>
  <dcterms:modified xsi:type="dcterms:W3CDTF">2024-06-13T19:18:32Z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0x0101004FD7CB40448F854EB1602FDD9E3A1B6C</vt:lpwstr>
  </property>
  <property fmtid="{D5CDD505-2E9C-101B-9397-08002B2CF9AE}" pid="3" name="Order">
    <vt:r8>1500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MediaServiceImageTags">
    <vt:lpwstr/>
  </property>
</Properties>
</file>