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365" r:id="rId5"/>
    <p:sldId id="325" r:id="rId6"/>
    <p:sldId id="362" r:id="rId7"/>
    <p:sldId id="363" r:id="rId8"/>
    <p:sldId id="364" r:id="rId9"/>
    <p:sldId id="366" r:id="rId10"/>
    <p:sldId id="352" r:id="rId11"/>
    <p:sldId id="368" r:id="rId12"/>
    <p:sldId id="369" r:id="rId13"/>
    <p:sldId id="370" r:id="rId14"/>
    <p:sldId id="372" r:id="rId15"/>
    <p:sldId id="336" r:id="rId16"/>
    <p:sldId id="371" r:id="rId17"/>
    <p:sldId id="357" r:id="rId18"/>
  </p:sldIdLst>
  <p:sldSz cx="12192000" cy="6858000"/>
  <p:notesSz cx="7315200" cy="96012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rphy, P Karen" initials="MPK" lastIdx="3" clrIdx="0">
    <p:extLst>
      <p:ext uri="{19B8F6BF-5375-455C-9EA6-DF929625EA0E}">
        <p15:presenceInfo xmlns:p15="http://schemas.microsoft.com/office/powerpoint/2012/main" userId="S::pkm15@psu.edu::b1bd5d1b-7933-4915-935c-9b38f1aa7f26" providerId="AD"/>
      </p:ext>
    </p:extLst>
  </p:cmAuthor>
  <p:cmAuthor id="2" name="Butler, Ana Maria" initials="BAM" lastIdx="1" clrIdx="1">
    <p:extLst>
      <p:ext uri="{19B8F6BF-5375-455C-9EA6-DF929625EA0E}">
        <p15:presenceInfo xmlns:p15="http://schemas.microsoft.com/office/powerpoint/2012/main" userId="S::amb46@psu.edu::4dd9ed65-12c4-4822-bb01-52a32043b6b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D1FF"/>
    <a:srgbClr val="3CBDE6"/>
    <a:srgbClr val="3FC9F5"/>
    <a:srgbClr val="2E91AF"/>
    <a:srgbClr val="1D5F75"/>
    <a:srgbClr val="3B01A1"/>
    <a:srgbClr val="A21849"/>
    <a:srgbClr val="63AB30"/>
    <a:srgbClr val="3FB6A7"/>
    <a:srgbClr val="56CD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56" autoAdjust="0"/>
    <p:restoredTop sz="95238" autoAdjust="0"/>
  </p:normalViewPr>
  <p:slideViewPr>
    <p:cSldViewPr>
      <p:cViewPr varScale="1">
        <p:scale>
          <a:sx n="121" d="100"/>
          <a:sy n="121" d="100"/>
        </p:scale>
        <p:origin x="384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9CC06-B5D8-8644-9EA3-8444D6389D38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1CBA3-846D-FE4D-8B35-A9FFDE5BD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1009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AC53590-5E98-45DD-AC6E-2B9B29B7B280}" type="datetimeFigureOut">
              <a:rPr lang="zh-CN" altLang="en-US" smtClean="0"/>
              <a:t>2024/6/13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FF58296-2042-4A31-8C75-21CB58FF3E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4832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4755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2885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422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3978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7652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59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475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730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730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313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373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114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1430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89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33-0965-4B4C-B7DF-9ACEC2F4692F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8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330CA-68CF-6E41-9E4D-4CB9F1AEA1A2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07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16711-AA83-4B46-884A-1DC74823B811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73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2F3A7-36F5-6E41-9BAA-0977CE72B72C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31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005B5-9D60-B745-ADB0-0B9B43ADBEE4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11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A9EA-254F-BD4C-9363-5B9D243038D7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08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E8EE-3D31-0B45-B90A-B4DF12D23464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41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流程图: 手动输入 6">
            <a:extLst>
              <a:ext uri="{FF2B5EF4-FFF2-40B4-BE49-F238E27FC236}">
                <a16:creationId xmlns:a16="http://schemas.microsoft.com/office/drawing/2014/main" id="{61D5853C-5964-BA4E-A327-24387AB91268}"/>
              </a:ext>
            </a:extLst>
          </p:cNvPr>
          <p:cNvSpPr/>
          <p:nvPr userDrawn="1"/>
        </p:nvSpPr>
        <p:spPr>
          <a:xfrm rot="10800000" flipH="1" flipV="1">
            <a:off x="0" y="3113584"/>
            <a:ext cx="12192000" cy="3744416"/>
          </a:xfrm>
          <a:prstGeom prst="flowChartManualInpu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© 2019 Quality Talk. All rights reserved.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92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© 2019 Quality Talk. All rights reserved.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9ED79282-35C8-D949-9ED6-16A106FDD2DF}"/>
              </a:ext>
            </a:extLst>
          </p:cNvPr>
          <p:cNvSpPr/>
          <p:nvPr userDrawn="1"/>
        </p:nvSpPr>
        <p:spPr>
          <a:xfrm rot="10800000" flipH="1" flipV="1">
            <a:off x="24680" y="44625"/>
            <a:ext cx="12167320" cy="1352864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870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9144-B0CB-DB49-B151-ED49BCC2E4A9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05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6870C-A145-AA4B-B5B2-FE81345BD69B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2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57C09-69E4-4C45-AEF1-E3E1EEE1F124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46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5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6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microsoft.com/office/2007/relationships/hdphoto" Target="../media/hdphoto4.wdp"/><Relationship Id="rId4" Type="http://schemas.openxmlformats.org/officeDocument/2006/relationships/image" Target="../media/image9.png"/><Relationship Id="rId9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5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png"/><Relationship Id="rId9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 rot="21302580">
            <a:off x="1459244" y="3570536"/>
            <a:ext cx="92735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Lesson 4</a:t>
            </a:r>
          </a:p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Generalization and Analysis Questions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8761082" y="195806"/>
            <a:ext cx="1584176" cy="158417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6FAABF-48DE-2646-8962-5244DC0D8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© Quality Talk. All rights reserved.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0ECB0B-DF91-8442-89C6-2F69B80DDD24}"/>
              </a:ext>
            </a:extLst>
          </p:cNvPr>
          <p:cNvSpPr/>
          <p:nvPr/>
        </p:nvSpPr>
        <p:spPr>
          <a:xfrm>
            <a:off x="4799856" y="2852936"/>
            <a:ext cx="151216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F1F1D8-DA9F-8049-A129-5A51BAFD70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48688">
            <a:off x="574757" y="655411"/>
            <a:ext cx="4120404" cy="29124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D8E03C-E021-BE43-A780-622FB9DBCB32}"/>
              </a:ext>
            </a:extLst>
          </p:cNvPr>
          <p:cNvSpPr txBox="1"/>
          <p:nvPr/>
        </p:nvSpPr>
        <p:spPr>
          <a:xfrm>
            <a:off x="2477386" y="38915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37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10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Analysis Questions</a:t>
            </a:r>
            <a:endParaRPr lang="zh-CN" altLang="en-US" sz="4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136F83B-8224-30E7-EAF0-5596C7E12FB9}"/>
              </a:ext>
            </a:extLst>
          </p:cNvPr>
          <p:cNvSpPr txBox="1">
            <a:spLocks/>
          </p:cNvSpPr>
          <p:nvPr/>
        </p:nvSpPr>
        <p:spPr>
          <a:xfrm>
            <a:off x="1692098" y="1484785"/>
            <a:ext cx="9719437" cy="468051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36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These questions require you to </a:t>
            </a:r>
            <a:r>
              <a:rPr lang="en-US" sz="3600" b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break down ideas</a:t>
            </a:r>
            <a:r>
              <a:rPr lang="en-US" sz="36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by 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28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looking at different ideas in the math problem, and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28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understanding how ideas relate to each other.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36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Analysis questions can sound like: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2800" b="1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</a:t>
            </a: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“</a:t>
            </a:r>
            <a:r>
              <a:rPr lang="en-US" sz="2800" b="1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How do you know</a:t>
            </a: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that …?”</a:t>
            </a:r>
            <a:endParaRPr lang="en-US" sz="2800" b="1" i="1" dirty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2800" b="1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</a:t>
            </a: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“</a:t>
            </a:r>
            <a:r>
              <a:rPr lang="en-US" sz="2800" b="1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Why do/does</a:t>
            </a: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…?”</a:t>
            </a:r>
            <a:endParaRPr lang="en-US" sz="2800" b="1" i="1" dirty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12" name="图片 16">
            <a:extLst>
              <a:ext uri="{FF2B5EF4-FFF2-40B4-BE49-F238E27FC236}">
                <a16:creationId xmlns:a16="http://schemas.microsoft.com/office/drawing/2014/main" id="{DA4D90E9-692F-B4E6-11BF-886AA31BA3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1098962" y="1537485"/>
            <a:ext cx="548640" cy="470233"/>
          </a:xfrm>
          <a:prstGeom prst="rect">
            <a:avLst/>
          </a:prstGeom>
        </p:spPr>
      </p:pic>
      <p:pic>
        <p:nvPicPr>
          <p:cNvPr id="13" name="图片 16">
            <a:extLst>
              <a:ext uri="{FF2B5EF4-FFF2-40B4-BE49-F238E27FC236}">
                <a16:creationId xmlns:a16="http://schemas.microsoft.com/office/drawing/2014/main" id="{47A88317-6FF8-0A48-0FC5-D9FF5C952D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1098962" y="3941830"/>
            <a:ext cx="548640" cy="470233"/>
          </a:xfrm>
          <a:prstGeom prst="rect">
            <a:avLst/>
          </a:prstGeom>
        </p:spPr>
      </p:pic>
      <p:pic>
        <p:nvPicPr>
          <p:cNvPr id="14" name="图片 16">
            <a:extLst>
              <a:ext uri="{FF2B5EF4-FFF2-40B4-BE49-F238E27FC236}">
                <a16:creationId xmlns:a16="http://schemas.microsoft.com/office/drawing/2014/main" id="{04AE05E9-E5EB-25C2-70FF-F2E65C4AB2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621" y="2886081"/>
            <a:ext cx="365760" cy="313488"/>
          </a:xfrm>
          <a:prstGeom prst="rect">
            <a:avLst/>
          </a:prstGeom>
        </p:spPr>
      </p:pic>
      <p:pic>
        <p:nvPicPr>
          <p:cNvPr id="15" name="图片 16">
            <a:extLst>
              <a:ext uri="{FF2B5EF4-FFF2-40B4-BE49-F238E27FC236}">
                <a16:creationId xmlns:a16="http://schemas.microsoft.com/office/drawing/2014/main" id="{4D8B9431-E6CE-BF1A-87E3-7CDCC28B458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619" y="3456321"/>
            <a:ext cx="365760" cy="313488"/>
          </a:xfrm>
          <a:prstGeom prst="rect">
            <a:avLst/>
          </a:prstGeom>
        </p:spPr>
      </p:pic>
      <p:pic>
        <p:nvPicPr>
          <p:cNvPr id="16" name="图片 16">
            <a:extLst>
              <a:ext uri="{FF2B5EF4-FFF2-40B4-BE49-F238E27FC236}">
                <a16:creationId xmlns:a16="http://schemas.microsoft.com/office/drawing/2014/main" id="{0F4DE5B1-7915-D3E8-B15A-702DFFC0F74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619" y="4647267"/>
            <a:ext cx="365760" cy="31348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F8E44FAC-4162-7E57-3429-45007B2962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619" y="5293410"/>
            <a:ext cx="365760" cy="31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8">
            <a:extLst>
              <a:ext uri="{FF2B5EF4-FFF2-40B4-BE49-F238E27FC236}">
                <a16:creationId xmlns:a16="http://schemas.microsoft.com/office/drawing/2014/main" id="{52584CF8-CD27-3B26-085B-BB315C16DF04}"/>
              </a:ext>
            </a:extLst>
          </p:cNvPr>
          <p:cNvSpPr/>
          <p:nvPr/>
        </p:nvSpPr>
        <p:spPr>
          <a:xfrm rot="10800000" flipH="1" flipV="1">
            <a:off x="34862" y="1193786"/>
            <a:ext cx="3035808" cy="5664214"/>
          </a:xfrm>
          <a:prstGeom prst="rect">
            <a:avLst/>
          </a:prstGeom>
          <a:noFill/>
          <a:ln w="88900">
            <a:solidFill>
              <a:srgbClr val="3D2EA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 Problem:</a:t>
            </a:r>
          </a:p>
          <a:p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different rectangles that have a perimeter of 36 feet. What is the largest area that such a rectangle could have?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11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5" name="圆角矩形标注 4">
            <a:extLst>
              <a:ext uri="{FF2B5EF4-FFF2-40B4-BE49-F238E27FC236}">
                <a16:creationId xmlns:a16="http://schemas.microsoft.com/office/drawing/2014/main" id="{04E45290-13FF-AC20-29B2-EEDB2F33D7DF}"/>
              </a:ext>
            </a:extLst>
          </p:cNvPr>
          <p:cNvSpPr/>
          <p:nvPr/>
        </p:nvSpPr>
        <p:spPr>
          <a:xfrm>
            <a:off x="4874397" y="1628800"/>
            <a:ext cx="5626452" cy="1778343"/>
          </a:xfrm>
          <a:prstGeom prst="wedgeRoundRectCallout">
            <a:avLst>
              <a:gd name="adj1" fmla="val -58143"/>
              <a:gd name="adj2" fmla="val 15290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do the rectangles with similar length and width seem to have larger areas than rectangles with very different length and width?</a:t>
            </a:r>
          </a:p>
        </p:txBody>
      </p:sp>
      <p:sp>
        <p:nvSpPr>
          <p:cNvPr id="39" name="圆角矩形标注 4">
            <a:extLst>
              <a:ext uri="{FF2B5EF4-FFF2-40B4-BE49-F238E27FC236}">
                <a16:creationId xmlns:a16="http://schemas.microsoft.com/office/drawing/2014/main" id="{156B672E-E4A6-AF54-F455-9D201E3395BA}"/>
              </a:ext>
            </a:extLst>
          </p:cNvPr>
          <p:cNvSpPr/>
          <p:nvPr/>
        </p:nvSpPr>
        <p:spPr>
          <a:xfrm>
            <a:off x="4888867" y="3645025"/>
            <a:ext cx="5626453" cy="2088231"/>
          </a:xfrm>
          <a:prstGeom prst="wedgeRoundRectCallout">
            <a:avLst>
              <a:gd name="adj1" fmla="val 56373"/>
              <a:gd name="adj2" fmla="val -6831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Rectangles with similar length and width are more like squares. When the sides are all the same length, the rectangle seems to have the most space inside.</a:t>
            </a:r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4DE31211-EA18-FF17-856B-A307A67BED4B}"/>
              </a:ext>
            </a:extLst>
          </p:cNvPr>
          <p:cNvSpPr/>
          <p:nvPr/>
        </p:nvSpPr>
        <p:spPr>
          <a:xfrm rot="21289858">
            <a:off x="10257936" y="2117221"/>
            <a:ext cx="1536884" cy="729493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Analysis Question</a:t>
            </a:r>
          </a:p>
        </p:txBody>
      </p:sp>
      <p:pic>
        <p:nvPicPr>
          <p:cNvPr id="2" name="Picture 1" descr="A logo of a quality talk&#10;&#10;Description automatically generated">
            <a:extLst>
              <a:ext uri="{FF2B5EF4-FFF2-40B4-BE49-F238E27FC236}">
                <a16:creationId xmlns:a16="http://schemas.microsoft.com/office/drawing/2014/main" id="{A387F005-675E-4AB0-6029-815B276B1B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13" name="矩形 8">
            <a:extLst>
              <a:ext uri="{FF2B5EF4-FFF2-40B4-BE49-F238E27FC236}">
                <a16:creationId xmlns:a16="http://schemas.microsoft.com/office/drawing/2014/main" id="{44C8EAEB-9027-2F46-1137-389BAD87E3A7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Example 1</a:t>
            </a:r>
            <a:endParaRPr lang="zh-CN" altLang="en-US" sz="4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7CB87B9B-BD14-20E3-A488-42A413DD56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1040207"/>
              </p:ext>
            </p:extLst>
          </p:nvPr>
        </p:nvGraphicFramePr>
        <p:xfrm>
          <a:off x="10920536" y="4063739"/>
          <a:ext cx="1079816" cy="1143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082800" imgH="2209800" progId="PBrush">
                  <p:embed/>
                </p:oleObj>
              </mc:Choice>
              <mc:Fallback>
                <p:oleObj r:id="rId4" imgW="2082800" imgH="2209800" progId="PBrush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6220C1C4-B735-6CAE-2E9B-33D5B7F45B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0536" y="4063739"/>
                        <a:ext cx="1079816" cy="11433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3287594A-8334-4642-1545-1635DBE57DA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40302" r="63042"/>
                    </a14:imgEffect>
                  </a14:imgLayer>
                </a14:imgProps>
              </a:ext>
            </a:extLst>
          </a:blip>
          <a:srcRect l="40695" t="19904" r="41204" b="44868"/>
          <a:stretch/>
        </p:blipFill>
        <p:spPr bwMode="auto">
          <a:xfrm>
            <a:off x="3359696" y="1926799"/>
            <a:ext cx="1001495" cy="13303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3712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 rot="21302580">
            <a:off x="1391113" y="3843655"/>
            <a:ext cx="94097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Part 3. Practice with </a:t>
            </a:r>
          </a:p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Generalization and Analysis Questions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8760945" y="149608"/>
            <a:ext cx="1584176" cy="158417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B3640E-EB95-1744-9B0E-E127356A2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© </a:t>
            </a:r>
            <a:r>
              <a:rPr lang="en-US" altLang="zh-CN" dirty="0" err="1">
                <a:solidFill>
                  <a:schemeClr val="bg1"/>
                </a:solidFill>
              </a:rPr>
              <a:t>QualityTalk</a:t>
            </a:r>
            <a:r>
              <a:rPr lang="en-US" altLang="zh-CN" dirty="0">
                <a:solidFill>
                  <a:schemeClr val="bg1"/>
                </a:solidFill>
              </a:rPr>
              <a:t>. All rights reserved.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bg1"/>
                </a:solidFill>
              </a:rPr>
              <a:t>12</a:t>
            </a:fld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84FA31-8E8F-8E42-9BDF-F3CC235816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48688">
            <a:off x="574757" y="655411"/>
            <a:ext cx="4120404" cy="291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56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13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Question Tree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pic>
        <p:nvPicPr>
          <p:cNvPr id="8" name="图片 27">
            <a:extLst>
              <a:ext uri="{FF2B5EF4-FFF2-40B4-BE49-F238E27FC236}">
                <a16:creationId xmlns:a16="http://schemas.microsoft.com/office/drawing/2014/main" id="{DE2487DB-8E2B-6F65-2F83-FC9B1962BC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9824963" y="1476710"/>
            <a:ext cx="1451145" cy="1451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BA56D5-4101-66BE-0499-524155397F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17" y="891480"/>
            <a:ext cx="6873836" cy="6930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F83F07-A287-025C-6988-810CD6E78F26}"/>
              </a:ext>
            </a:extLst>
          </p:cNvPr>
          <p:cNvSpPr txBox="1"/>
          <p:nvPr/>
        </p:nvSpPr>
        <p:spPr>
          <a:xfrm>
            <a:off x="3042634" y="1543991"/>
            <a:ext cx="6438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Authentic </a:t>
            </a:r>
          </a:p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4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0C3354-01CD-DD9A-AF24-E6082D0071A9}"/>
              </a:ext>
            </a:extLst>
          </p:cNvPr>
          <p:cNvSpPr txBox="1"/>
          <p:nvPr/>
        </p:nvSpPr>
        <p:spPr>
          <a:xfrm>
            <a:off x="7176121" y="5733256"/>
            <a:ext cx="2522041" cy="70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Test </a:t>
            </a:r>
          </a:p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8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1293ED0-C7BC-3A1B-C3BF-FA31EFD52D6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>
          <a:xfrm flipH="1">
            <a:off x="1984375" y="3898883"/>
            <a:ext cx="1994688" cy="2830251"/>
          </a:xfrm>
          <a:prstGeom prst="rect">
            <a:avLst/>
          </a:prstGeom>
        </p:spPr>
      </p:pic>
      <p:pic>
        <p:nvPicPr>
          <p:cNvPr id="27" name="Picture 2" descr="C:\Users\wlw\Desktop\leaf.jpg">
            <a:extLst>
              <a:ext uri="{FF2B5EF4-FFF2-40B4-BE49-F238E27FC236}">
                <a16:creationId xmlns:a16="http://schemas.microsoft.com/office/drawing/2014/main" id="{6F1E8FBE-55EB-990C-34FB-1C90D97F13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1297587">
            <a:off x="3345194" y="4044429"/>
            <a:ext cx="1573076" cy="119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4CB7037-6F12-7012-F9DD-5305FC2B3444}"/>
              </a:ext>
            </a:extLst>
          </p:cNvPr>
          <p:cNvSpPr txBox="1"/>
          <p:nvPr/>
        </p:nvSpPr>
        <p:spPr>
          <a:xfrm rot="20374585">
            <a:off x="2870712" y="4499753"/>
            <a:ext cx="2522041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rial" panose="020B0604020202020204" pitchFamily="34" charset="0"/>
              </a:rPr>
              <a:t>Uptake</a:t>
            </a:r>
            <a:endParaRPr lang="zh-CN" altLang="en-US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" name="Picture 2" descr="C:\Users\wlw\Desktop\leaf.jpg">
            <a:extLst>
              <a:ext uri="{FF2B5EF4-FFF2-40B4-BE49-F238E27FC236}">
                <a16:creationId xmlns:a16="http://schemas.microsoft.com/office/drawing/2014/main" id="{6096BCCC-FC9B-F81A-8B63-93119722A0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2470597">
            <a:off x="2900393" y="2814751"/>
            <a:ext cx="1885115" cy="1433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1DDF24-9E1A-CF09-4EC4-D7F62108363D}"/>
              </a:ext>
            </a:extLst>
          </p:cNvPr>
          <p:cNvSpPr txBox="1"/>
          <p:nvPr/>
        </p:nvSpPr>
        <p:spPr>
          <a:xfrm>
            <a:off x="3081994" y="3202338"/>
            <a:ext cx="1521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Speculation</a:t>
            </a:r>
          </a:p>
          <a:p>
            <a:pPr algn="ctr"/>
            <a:r>
              <a:rPr lang="en-US" sz="2000" b="1" dirty="0"/>
              <a:t>Question</a:t>
            </a:r>
          </a:p>
        </p:txBody>
      </p:sp>
      <p:pic>
        <p:nvPicPr>
          <p:cNvPr id="11" name="Picture 2" descr="C:\Users\wlw\Desktop\leaf.jpg">
            <a:extLst>
              <a:ext uri="{FF2B5EF4-FFF2-40B4-BE49-F238E27FC236}">
                <a16:creationId xmlns:a16="http://schemas.microsoft.com/office/drawing/2014/main" id="{537ACAC8-633B-2878-A2FB-2C292E9590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3641030">
            <a:off x="3064286" y="1593449"/>
            <a:ext cx="2228012" cy="16946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065ACB-BE3F-FECC-D99B-0368C6EF9320}"/>
              </a:ext>
            </a:extLst>
          </p:cNvPr>
          <p:cNvSpPr txBox="1"/>
          <p:nvPr/>
        </p:nvSpPr>
        <p:spPr>
          <a:xfrm>
            <a:off x="3162721" y="2109582"/>
            <a:ext cx="183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Generalization</a:t>
            </a:r>
          </a:p>
          <a:p>
            <a:pPr algn="ctr"/>
            <a:r>
              <a:rPr lang="en-US" sz="2000" b="1" dirty="0"/>
              <a:t>Question </a:t>
            </a:r>
          </a:p>
        </p:txBody>
      </p:sp>
      <p:pic>
        <p:nvPicPr>
          <p:cNvPr id="13" name="Picture 2" descr="C:\Users\wlw\Desktop\leaf.jpg">
            <a:extLst>
              <a:ext uri="{FF2B5EF4-FFF2-40B4-BE49-F238E27FC236}">
                <a16:creationId xmlns:a16="http://schemas.microsoft.com/office/drawing/2014/main" id="{9FAB3AA2-CB98-CB86-A32A-3131C92F68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570774">
            <a:off x="7241823" y="1605556"/>
            <a:ext cx="2228012" cy="16946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41C9D2-614F-3E81-57E1-6B61B207294D}"/>
              </a:ext>
            </a:extLst>
          </p:cNvPr>
          <p:cNvSpPr txBox="1"/>
          <p:nvPr/>
        </p:nvSpPr>
        <p:spPr>
          <a:xfrm>
            <a:off x="7448263" y="2089223"/>
            <a:ext cx="183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Analysis</a:t>
            </a:r>
          </a:p>
          <a:p>
            <a:pPr algn="ctr"/>
            <a:r>
              <a:rPr lang="en-US" sz="2000" b="1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73161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14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Practice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67AE89F-2E1A-21DF-07AA-0D5F53F77BF3}"/>
              </a:ext>
            </a:extLst>
          </p:cNvPr>
          <p:cNvSpPr txBox="1">
            <a:spLocks/>
          </p:cNvSpPr>
          <p:nvPr/>
        </p:nvSpPr>
        <p:spPr>
          <a:xfrm>
            <a:off x="3942432" y="1375829"/>
            <a:ext cx="51789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Form a small group.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Each group should write: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   Two generalization questions and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   two analysis questions related to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   this math problem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   (one question on each sticky note)</a:t>
            </a:r>
          </a:p>
        </p:txBody>
      </p:sp>
      <p:pic>
        <p:nvPicPr>
          <p:cNvPr id="11" name="图片 23">
            <a:extLst>
              <a:ext uri="{FF2B5EF4-FFF2-40B4-BE49-F238E27FC236}">
                <a16:creationId xmlns:a16="http://schemas.microsoft.com/office/drawing/2014/main" id="{F6BC6F59-D9CE-BC54-E195-80F804F64E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3468152" y="1518617"/>
            <a:ext cx="385912" cy="385912"/>
          </a:xfrm>
          <a:prstGeom prst="rect">
            <a:avLst/>
          </a:prstGeom>
        </p:spPr>
      </p:pic>
      <p:pic>
        <p:nvPicPr>
          <p:cNvPr id="12" name="图片 23">
            <a:extLst>
              <a:ext uri="{FF2B5EF4-FFF2-40B4-BE49-F238E27FC236}">
                <a16:creationId xmlns:a16="http://schemas.microsoft.com/office/drawing/2014/main" id="{5C4F4E34-563F-110E-8F7C-E97972EBF1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3468150" y="2111836"/>
            <a:ext cx="385912" cy="385912"/>
          </a:xfrm>
          <a:prstGeom prst="rect">
            <a:avLst/>
          </a:prstGeom>
        </p:spPr>
      </p:pic>
      <p:sp>
        <p:nvSpPr>
          <p:cNvPr id="6" name="矩形 8">
            <a:extLst>
              <a:ext uri="{FF2B5EF4-FFF2-40B4-BE49-F238E27FC236}">
                <a16:creationId xmlns:a16="http://schemas.microsoft.com/office/drawing/2014/main" id="{52584CF8-CD27-3B26-085B-BB315C16DF04}"/>
              </a:ext>
            </a:extLst>
          </p:cNvPr>
          <p:cNvSpPr/>
          <p:nvPr/>
        </p:nvSpPr>
        <p:spPr>
          <a:xfrm rot="10800000" flipH="1" flipV="1">
            <a:off x="34862" y="1193786"/>
            <a:ext cx="3035808" cy="5664214"/>
          </a:xfrm>
          <a:prstGeom prst="rect">
            <a:avLst/>
          </a:prstGeom>
          <a:noFill/>
          <a:ln w="88900">
            <a:solidFill>
              <a:srgbClr val="3D2EA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 Problem:</a:t>
            </a:r>
          </a:p>
          <a:p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Jeffrey multiplied two numbers on his calculator and got an answer of 2,300. Now he can’t remember what two numbers he used.</a:t>
            </a:r>
          </a:p>
          <a:p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some of the possible number he could have multiplied together to get 2,300?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9AE61A6-24C4-E1D8-9151-D3B34C5E7B9B}"/>
              </a:ext>
            </a:extLst>
          </p:cNvPr>
          <p:cNvGrpSpPr/>
          <p:nvPr/>
        </p:nvGrpSpPr>
        <p:grpSpPr>
          <a:xfrm>
            <a:off x="8908873" y="1193786"/>
            <a:ext cx="3182605" cy="3600400"/>
            <a:chOff x="8957048" y="1482171"/>
            <a:chExt cx="3182605" cy="3600400"/>
          </a:xfrm>
        </p:grpSpPr>
        <p:pic>
          <p:nvPicPr>
            <p:cNvPr id="8" name="Picture 2" descr="C:\Users\wlw\Dropbox\PSU_RA_Year 1\[Mini lessons] slides and materials\Revised mini-lessons\sources for mini-lesson slides\FamilyTree without background.jpg">
              <a:extLst>
                <a:ext uri="{FF2B5EF4-FFF2-40B4-BE49-F238E27FC236}">
                  <a16:creationId xmlns:a16="http://schemas.microsoft.com/office/drawing/2014/main" id="{DE6833DA-DF1F-7BE4-B11D-3041E0BA809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40" r="8984"/>
            <a:stretch/>
          </p:blipFill>
          <p:spPr bwMode="auto">
            <a:xfrm>
              <a:off x="8957048" y="1482171"/>
              <a:ext cx="3182605" cy="36004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C:\Users\wlw\Desktop\下载 (1).jpg">
              <a:extLst>
                <a:ext uri="{FF2B5EF4-FFF2-40B4-BE49-F238E27FC236}">
                  <a16:creationId xmlns:a16="http://schemas.microsoft.com/office/drawing/2014/main" id="{59DE0DE2-793A-72CA-B496-F19AA9CCEC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889" b="92889" l="9778" r="9422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84931">
              <a:off x="10705289" y="1794566"/>
              <a:ext cx="659918" cy="65991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C:\Users\wlw\Desktop\下载 (1).jpg">
              <a:extLst>
                <a:ext uri="{FF2B5EF4-FFF2-40B4-BE49-F238E27FC236}">
                  <a16:creationId xmlns:a16="http://schemas.microsoft.com/office/drawing/2014/main" id="{9CF194E0-0F22-1EB9-6595-D180B64874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889" b="92889" l="9778" r="9422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010304">
              <a:off x="9779077" y="1825374"/>
              <a:ext cx="659918" cy="65991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C:\Users\wlw\Desktop\下载 (1).jpg">
              <a:extLst>
                <a:ext uri="{FF2B5EF4-FFF2-40B4-BE49-F238E27FC236}">
                  <a16:creationId xmlns:a16="http://schemas.microsoft.com/office/drawing/2014/main" id="{4F41415B-C707-6C8A-0106-7261A64FA5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889" b="92889" l="9778" r="9422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35491">
              <a:off x="10208673" y="1585982"/>
              <a:ext cx="659918" cy="65991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ED16C52-999D-DA61-BF3C-FA58493AEAF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8"/>
          <a:stretch/>
        </p:blipFill>
        <p:spPr>
          <a:xfrm>
            <a:off x="7402053" y="3849758"/>
            <a:ext cx="3230164" cy="296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96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 rot="21302580">
            <a:off x="2079298" y="3858415"/>
            <a:ext cx="80334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Part 1. Introduction to Generalization Questions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8761082" y="195806"/>
            <a:ext cx="1584176" cy="158417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6FAABF-48DE-2646-8962-5244DC0D8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© Quality Talk. All rights reserved.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0ECB0B-DF91-8442-89C6-2F69B80DDD24}"/>
              </a:ext>
            </a:extLst>
          </p:cNvPr>
          <p:cNvSpPr/>
          <p:nvPr/>
        </p:nvSpPr>
        <p:spPr>
          <a:xfrm>
            <a:off x="4799856" y="2852936"/>
            <a:ext cx="151216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F1F1D8-DA9F-8049-A129-5A51BAFD70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48688">
            <a:off x="574757" y="655411"/>
            <a:ext cx="4120404" cy="29124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D8E03C-E021-BE43-A780-622FB9DBCB32}"/>
              </a:ext>
            </a:extLst>
          </p:cNvPr>
          <p:cNvSpPr txBox="1"/>
          <p:nvPr/>
        </p:nvSpPr>
        <p:spPr>
          <a:xfrm>
            <a:off x="2477386" y="38915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47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3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Review: Question Tree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pic>
        <p:nvPicPr>
          <p:cNvPr id="8" name="图片 27">
            <a:extLst>
              <a:ext uri="{FF2B5EF4-FFF2-40B4-BE49-F238E27FC236}">
                <a16:creationId xmlns:a16="http://schemas.microsoft.com/office/drawing/2014/main" id="{DE2487DB-8E2B-6F65-2F83-FC9B1962BC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9824963" y="1476710"/>
            <a:ext cx="1451145" cy="1451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BA56D5-4101-66BE-0499-524155397F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17" y="891480"/>
            <a:ext cx="6873836" cy="6930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F83F07-A287-025C-6988-810CD6E78F26}"/>
              </a:ext>
            </a:extLst>
          </p:cNvPr>
          <p:cNvSpPr txBox="1"/>
          <p:nvPr/>
        </p:nvSpPr>
        <p:spPr>
          <a:xfrm>
            <a:off x="3042634" y="1543991"/>
            <a:ext cx="6438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Authentic </a:t>
            </a:r>
          </a:p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4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0C3354-01CD-DD9A-AF24-E6082D0071A9}"/>
              </a:ext>
            </a:extLst>
          </p:cNvPr>
          <p:cNvSpPr txBox="1"/>
          <p:nvPr/>
        </p:nvSpPr>
        <p:spPr>
          <a:xfrm>
            <a:off x="7176121" y="5733256"/>
            <a:ext cx="2522041" cy="70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Test </a:t>
            </a:r>
          </a:p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8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1293ED0-C7BC-3A1B-C3BF-FA31EFD52D6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>
          <a:xfrm flipH="1">
            <a:off x="1984375" y="3898883"/>
            <a:ext cx="1994688" cy="2830251"/>
          </a:xfrm>
          <a:prstGeom prst="rect">
            <a:avLst/>
          </a:prstGeom>
        </p:spPr>
      </p:pic>
      <p:pic>
        <p:nvPicPr>
          <p:cNvPr id="27" name="Picture 2" descr="C:\Users\wlw\Desktop\leaf.jpg">
            <a:extLst>
              <a:ext uri="{FF2B5EF4-FFF2-40B4-BE49-F238E27FC236}">
                <a16:creationId xmlns:a16="http://schemas.microsoft.com/office/drawing/2014/main" id="{6F1E8FBE-55EB-990C-34FB-1C90D97F13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1297587">
            <a:off x="3345194" y="4044429"/>
            <a:ext cx="1573076" cy="119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4CB7037-6F12-7012-F9DD-5305FC2B3444}"/>
              </a:ext>
            </a:extLst>
          </p:cNvPr>
          <p:cNvSpPr txBox="1"/>
          <p:nvPr/>
        </p:nvSpPr>
        <p:spPr>
          <a:xfrm rot="20374585">
            <a:off x="2870712" y="4499753"/>
            <a:ext cx="2522041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rial" panose="020B0604020202020204" pitchFamily="34" charset="0"/>
              </a:rPr>
              <a:t>Uptake</a:t>
            </a:r>
            <a:endParaRPr lang="zh-CN" altLang="en-US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" name="Picture 2" descr="C:\Users\wlw\Desktop\leaf.jpg">
            <a:extLst>
              <a:ext uri="{FF2B5EF4-FFF2-40B4-BE49-F238E27FC236}">
                <a16:creationId xmlns:a16="http://schemas.microsoft.com/office/drawing/2014/main" id="{6096BCCC-FC9B-F81A-8B63-93119722A0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2470597">
            <a:off x="2900393" y="2814751"/>
            <a:ext cx="1885115" cy="1433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1DDF24-9E1A-CF09-4EC4-D7F62108363D}"/>
              </a:ext>
            </a:extLst>
          </p:cNvPr>
          <p:cNvSpPr txBox="1"/>
          <p:nvPr/>
        </p:nvSpPr>
        <p:spPr>
          <a:xfrm>
            <a:off x="3081994" y="3202338"/>
            <a:ext cx="1521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Speculation</a:t>
            </a:r>
          </a:p>
          <a:p>
            <a:pPr algn="ctr"/>
            <a:r>
              <a:rPr lang="en-US" sz="2000" b="1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404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4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Question Tree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pic>
        <p:nvPicPr>
          <p:cNvPr id="8" name="图片 27">
            <a:extLst>
              <a:ext uri="{FF2B5EF4-FFF2-40B4-BE49-F238E27FC236}">
                <a16:creationId xmlns:a16="http://schemas.microsoft.com/office/drawing/2014/main" id="{DE2487DB-8E2B-6F65-2F83-FC9B1962BC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9824963" y="1476710"/>
            <a:ext cx="1451145" cy="1451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BA56D5-4101-66BE-0499-524155397F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17" y="891480"/>
            <a:ext cx="6873836" cy="6930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F83F07-A287-025C-6988-810CD6E78F26}"/>
              </a:ext>
            </a:extLst>
          </p:cNvPr>
          <p:cNvSpPr txBox="1"/>
          <p:nvPr/>
        </p:nvSpPr>
        <p:spPr>
          <a:xfrm>
            <a:off x="3042634" y="1543991"/>
            <a:ext cx="6438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Authentic </a:t>
            </a:r>
          </a:p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4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0C3354-01CD-DD9A-AF24-E6082D0071A9}"/>
              </a:ext>
            </a:extLst>
          </p:cNvPr>
          <p:cNvSpPr txBox="1"/>
          <p:nvPr/>
        </p:nvSpPr>
        <p:spPr>
          <a:xfrm>
            <a:off x="7176121" y="5733256"/>
            <a:ext cx="2522041" cy="70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Test </a:t>
            </a:r>
          </a:p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8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1293ED0-C7BC-3A1B-C3BF-FA31EFD52D6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>
          <a:xfrm flipH="1">
            <a:off x="1984375" y="3898883"/>
            <a:ext cx="1994688" cy="2830251"/>
          </a:xfrm>
          <a:prstGeom prst="rect">
            <a:avLst/>
          </a:prstGeom>
        </p:spPr>
      </p:pic>
      <p:pic>
        <p:nvPicPr>
          <p:cNvPr id="27" name="Picture 2" descr="C:\Users\wlw\Desktop\leaf.jpg">
            <a:extLst>
              <a:ext uri="{FF2B5EF4-FFF2-40B4-BE49-F238E27FC236}">
                <a16:creationId xmlns:a16="http://schemas.microsoft.com/office/drawing/2014/main" id="{6F1E8FBE-55EB-990C-34FB-1C90D97F13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1297587">
            <a:off x="3345194" y="4044429"/>
            <a:ext cx="1573076" cy="119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4CB7037-6F12-7012-F9DD-5305FC2B3444}"/>
              </a:ext>
            </a:extLst>
          </p:cNvPr>
          <p:cNvSpPr txBox="1"/>
          <p:nvPr/>
        </p:nvSpPr>
        <p:spPr>
          <a:xfrm rot="20374585">
            <a:off x="2870712" y="4499753"/>
            <a:ext cx="2522041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rial" panose="020B0604020202020204" pitchFamily="34" charset="0"/>
              </a:rPr>
              <a:t>Uptake</a:t>
            </a:r>
            <a:endParaRPr lang="zh-CN" altLang="en-US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" name="Picture 2" descr="C:\Users\wlw\Desktop\leaf.jpg">
            <a:extLst>
              <a:ext uri="{FF2B5EF4-FFF2-40B4-BE49-F238E27FC236}">
                <a16:creationId xmlns:a16="http://schemas.microsoft.com/office/drawing/2014/main" id="{6096BCCC-FC9B-F81A-8B63-93119722A0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2470597">
            <a:off x="2900393" y="2814751"/>
            <a:ext cx="1885115" cy="1433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1DDF24-9E1A-CF09-4EC4-D7F62108363D}"/>
              </a:ext>
            </a:extLst>
          </p:cNvPr>
          <p:cNvSpPr txBox="1"/>
          <p:nvPr/>
        </p:nvSpPr>
        <p:spPr>
          <a:xfrm>
            <a:off x="3081994" y="3202338"/>
            <a:ext cx="1521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Speculation</a:t>
            </a:r>
          </a:p>
          <a:p>
            <a:pPr algn="ctr"/>
            <a:r>
              <a:rPr lang="en-US" sz="2000" b="1" dirty="0"/>
              <a:t>Question</a:t>
            </a:r>
          </a:p>
        </p:txBody>
      </p:sp>
      <p:pic>
        <p:nvPicPr>
          <p:cNvPr id="11" name="Picture 2" descr="C:\Users\wlw\Desktop\leaf.jpg">
            <a:extLst>
              <a:ext uri="{FF2B5EF4-FFF2-40B4-BE49-F238E27FC236}">
                <a16:creationId xmlns:a16="http://schemas.microsoft.com/office/drawing/2014/main" id="{537ACAC8-633B-2878-A2FB-2C292E9590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3641030">
            <a:off x="3064286" y="1593449"/>
            <a:ext cx="2228012" cy="16946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065ACB-BE3F-FECC-D99B-0368C6EF9320}"/>
              </a:ext>
            </a:extLst>
          </p:cNvPr>
          <p:cNvSpPr txBox="1"/>
          <p:nvPr/>
        </p:nvSpPr>
        <p:spPr>
          <a:xfrm>
            <a:off x="3162721" y="2109582"/>
            <a:ext cx="183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Generalization</a:t>
            </a:r>
          </a:p>
          <a:p>
            <a:pPr algn="ctr"/>
            <a:r>
              <a:rPr lang="en-US" sz="2000" b="1" dirty="0"/>
              <a:t>Question </a:t>
            </a:r>
          </a:p>
        </p:txBody>
      </p:sp>
    </p:spTree>
    <p:extLst>
      <p:ext uri="{BB962C8B-B14F-4D97-AF65-F5344CB8AC3E}">
        <p14:creationId xmlns:p14="http://schemas.microsoft.com/office/powerpoint/2010/main" val="26227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5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Generalization Questions</a:t>
            </a:r>
            <a:endParaRPr lang="zh-CN" altLang="en-US" sz="4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136F83B-8224-30E7-EAF0-5596C7E12FB9}"/>
              </a:ext>
            </a:extLst>
          </p:cNvPr>
          <p:cNvSpPr txBox="1">
            <a:spLocks/>
          </p:cNvSpPr>
          <p:nvPr/>
        </p:nvSpPr>
        <p:spPr>
          <a:xfrm>
            <a:off x="1692098" y="1484785"/>
            <a:ext cx="9719437" cy="468051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36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These questions require you to find patterns, relationships, and general ideas by: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28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putting different parts together, and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28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finding a general rule/theme.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36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Generalization questions can sound like: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2800" b="1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“What patterns or relationships </a:t>
            </a: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do you notice in this 	problem?”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2800" b="1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“What </a:t>
            </a: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is the </a:t>
            </a:r>
            <a:r>
              <a:rPr lang="en-US" sz="2800" b="1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general idea</a:t>
            </a:r>
            <a:r>
              <a:rPr lang="en-US" sz="2800" b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in this math problem?</a:t>
            </a:r>
            <a:endParaRPr lang="en-US" sz="2800" b="1" i="1" dirty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12" name="图片 16">
            <a:extLst>
              <a:ext uri="{FF2B5EF4-FFF2-40B4-BE49-F238E27FC236}">
                <a16:creationId xmlns:a16="http://schemas.microsoft.com/office/drawing/2014/main" id="{DA4D90E9-692F-B4E6-11BF-886AA31BA3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1098962" y="1537485"/>
            <a:ext cx="548640" cy="470233"/>
          </a:xfrm>
          <a:prstGeom prst="rect">
            <a:avLst/>
          </a:prstGeom>
        </p:spPr>
      </p:pic>
      <p:pic>
        <p:nvPicPr>
          <p:cNvPr id="13" name="图片 16">
            <a:extLst>
              <a:ext uri="{FF2B5EF4-FFF2-40B4-BE49-F238E27FC236}">
                <a16:creationId xmlns:a16="http://schemas.microsoft.com/office/drawing/2014/main" id="{47A88317-6FF8-0A48-0FC5-D9FF5C952D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1098962" y="3941830"/>
            <a:ext cx="548640" cy="470233"/>
          </a:xfrm>
          <a:prstGeom prst="rect">
            <a:avLst/>
          </a:prstGeom>
        </p:spPr>
      </p:pic>
      <p:pic>
        <p:nvPicPr>
          <p:cNvPr id="14" name="图片 16">
            <a:extLst>
              <a:ext uri="{FF2B5EF4-FFF2-40B4-BE49-F238E27FC236}">
                <a16:creationId xmlns:a16="http://schemas.microsoft.com/office/drawing/2014/main" id="{04AE05E9-E5EB-25C2-70FF-F2E65C4AB2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621" y="2886081"/>
            <a:ext cx="365760" cy="313488"/>
          </a:xfrm>
          <a:prstGeom prst="rect">
            <a:avLst/>
          </a:prstGeom>
        </p:spPr>
      </p:pic>
      <p:pic>
        <p:nvPicPr>
          <p:cNvPr id="15" name="图片 16">
            <a:extLst>
              <a:ext uri="{FF2B5EF4-FFF2-40B4-BE49-F238E27FC236}">
                <a16:creationId xmlns:a16="http://schemas.microsoft.com/office/drawing/2014/main" id="{4D8B9431-E6CE-BF1A-87E3-7CDCC28B458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619" y="3456321"/>
            <a:ext cx="365760" cy="313488"/>
          </a:xfrm>
          <a:prstGeom prst="rect">
            <a:avLst/>
          </a:prstGeom>
        </p:spPr>
      </p:pic>
      <p:pic>
        <p:nvPicPr>
          <p:cNvPr id="16" name="图片 16">
            <a:extLst>
              <a:ext uri="{FF2B5EF4-FFF2-40B4-BE49-F238E27FC236}">
                <a16:creationId xmlns:a16="http://schemas.microsoft.com/office/drawing/2014/main" id="{0F4DE5B1-7915-D3E8-B15A-702DFFC0F74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619" y="4647267"/>
            <a:ext cx="365760" cy="31348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F8E44FAC-4162-7E57-3429-45007B2962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619" y="5704795"/>
            <a:ext cx="365760" cy="31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3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2B218C4A-C558-ACC0-23D8-9BC4D951B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7966" y="2936720"/>
            <a:ext cx="22722585" cy="5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6220C1C4-B735-6CAE-2E9B-33D5B7F45B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6047203"/>
              </p:ext>
            </p:extLst>
          </p:nvPr>
        </p:nvGraphicFramePr>
        <p:xfrm>
          <a:off x="10920536" y="2936720"/>
          <a:ext cx="1079816" cy="1143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2082800" imgH="2209800" progId="PBrush">
                  <p:embed/>
                </p:oleObj>
              </mc:Choice>
              <mc:Fallback>
                <p:oleObj r:id="rId3" imgW="2082800" imgH="2209800" progId="PBrus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0536" y="2936720"/>
                        <a:ext cx="1079816" cy="11433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 descr="A cartoon of a child&#13;&#13;&#13;&#13;&#10;&#13;&#13;&#13;&#13;&#10;Description automatically generated">
            <a:extLst>
              <a:ext uri="{FF2B5EF4-FFF2-40B4-BE49-F238E27FC236}">
                <a16:creationId xmlns:a16="http://schemas.microsoft.com/office/drawing/2014/main" id="{03BFFF04-186C-6C76-FAD9-6F423FD738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9965380"/>
              </p:ext>
            </p:extLst>
          </p:nvPr>
        </p:nvGraphicFramePr>
        <p:xfrm>
          <a:off x="3493062" y="1315110"/>
          <a:ext cx="938915" cy="1235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1587500" imgH="2019300" progId="PBrush">
                  <p:embed/>
                </p:oleObj>
              </mc:Choice>
              <mc:Fallback>
                <p:oleObj r:id="rId5" imgW="1587500" imgH="2019300" progId="PBrush">
                  <p:embed/>
                  <p:pic>
                    <p:nvPicPr>
                      <p:cNvPr id="12" name="Object 11" descr="A cartoon of a child&#13;&#13;&#13;&#13;&#10;&#13;&#13;&#13;&#13;&#10;Description automatically generated">
                        <a:extLst>
                          <a:ext uri="{FF2B5EF4-FFF2-40B4-BE49-F238E27FC236}">
                            <a16:creationId xmlns:a16="http://schemas.microsoft.com/office/drawing/2014/main" id="{A34B6F50-2402-F03C-19B3-F9C6F29589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3062" y="1315110"/>
                        <a:ext cx="938915" cy="12354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8">
            <a:extLst>
              <a:ext uri="{FF2B5EF4-FFF2-40B4-BE49-F238E27FC236}">
                <a16:creationId xmlns:a16="http://schemas.microsoft.com/office/drawing/2014/main" id="{52584CF8-CD27-3B26-085B-BB315C16DF04}"/>
              </a:ext>
            </a:extLst>
          </p:cNvPr>
          <p:cNvSpPr/>
          <p:nvPr/>
        </p:nvSpPr>
        <p:spPr>
          <a:xfrm rot="10800000" flipH="1" flipV="1">
            <a:off x="34862" y="1193786"/>
            <a:ext cx="3035808" cy="5664214"/>
          </a:xfrm>
          <a:prstGeom prst="rect">
            <a:avLst/>
          </a:prstGeom>
          <a:noFill/>
          <a:ln w="88900">
            <a:solidFill>
              <a:srgbClr val="3D2EA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 Problem:</a:t>
            </a:r>
          </a:p>
          <a:p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different rectangles that have a perimeter of 36 feet. What is the largest area that such a rectangle could have?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6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5" name="圆角矩形标注 4">
            <a:extLst>
              <a:ext uri="{FF2B5EF4-FFF2-40B4-BE49-F238E27FC236}">
                <a16:creationId xmlns:a16="http://schemas.microsoft.com/office/drawing/2014/main" id="{04E45290-13FF-AC20-29B2-EEDB2F33D7DF}"/>
              </a:ext>
            </a:extLst>
          </p:cNvPr>
          <p:cNvSpPr/>
          <p:nvPr/>
        </p:nvSpPr>
        <p:spPr>
          <a:xfrm>
            <a:off x="4874397" y="1340769"/>
            <a:ext cx="5626452" cy="1152131"/>
          </a:xfrm>
          <a:prstGeom prst="wedgeRoundRectCallout">
            <a:avLst>
              <a:gd name="adj1" fmla="val -60385"/>
              <a:gd name="adj2" fmla="val 25325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all rectangles have in common?</a:t>
            </a:r>
          </a:p>
        </p:txBody>
      </p:sp>
      <p:sp>
        <p:nvSpPr>
          <p:cNvPr id="36" name="圆角矩形标注 4">
            <a:extLst>
              <a:ext uri="{FF2B5EF4-FFF2-40B4-BE49-F238E27FC236}">
                <a16:creationId xmlns:a16="http://schemas.microsoft.com/office/drawing/2014/main" id="{BC7BC2C7-D6AE-6D43-07DC-101752475079}"/>
              </a:ext>
            </a:extLst>
          </p:cNvPr>
          <p:cNvSpPr/>
          <p:nvPr/>
        </p:nvSpPr>
        <p:spPr>
          <a:xfrm>
            <a:off x="4871864" y="4681964"/>
            <a:ext cx="5626453" cy="1152144"/>
          </a:xfrm>
          <a:prstGeom prst="wedgeRoundRectCallout">
            <a:avLst>
              <a:gd name="adj1" fmla="val -59129"/>
              <a:gd name="adj2" fmla="val 29913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Also, the angles inside a rectangle are all 90 degrees.</a:t>
            </a:r>
          </a:p>
        </p:txBody>
      </p:sp>
      <p:sp>
        <p:nvSpPr>
          <p:cNvPr id="39" name="圆角矩形标注 4">
            <a:extLst>
              <a:ext uri="{FF2B5EF4-FFF2-40B4-BE49-F238E27FC236}">
                <a16:creationId xmlns:a16="http://schemas.microsoft.com/office/drawing/2014/main" id="{156B672E-E4A6-AF54-F455-9D201E3395BA}"/>
              </a:ext>
            </a:extLst>
          </p:cNvPr>
          <p:cNvSpPr/>
          <p:nvPr/>
        </p:nvSpPr>
        <p:spPr>
          <a:xfrm>
            <a:off x="4871864" y="2658771"/>
            <a:ext cx="5626453" cy="1850350"/>
          </a:xfrm>
          <a:prstGeom prst="wedgeRoundRectCallout">
            <a:avLst>
              <a:gd name="adj1" fmla="val 59175"/>
              <a:gd name="adj2" fmla="val 10778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rectangles have opposite sides that are parallel and equal lengths, which means that perimeter is two times length plus width.</a:t>
            </a:r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4DE31211-EA18-FF17-856B-A307A67BED4B}"/>
              </a:ext>
            </a:extLst>
          </p:cNvPr>
          <p:cNvSpPr/>
          <p:nvPr/>
        </p:nvSpPr>
        <p:spPr>
          <a:xfrm rot="21289858">
            <a:off x="10033074" y="1505445"/>
            <a:ext cx="1773799" cy="729493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Generalization Question</a:t>
            </a:r>
          </a:p>
        </p:txBody>
      </p:sp>
      <p:pic>
        <p:nvPicPr>
          <p:cNvPr id="2" name="Picture 1" descr="A logo of a quality talk&#10;&#10;Description automatically generated">
            <a:extLst>
              <a:ext uri="{FF2B5EF4-FFF2-40B4-BE49-F238E27FC236}">
                <a16:creationId xmlns:a16="http://schemas.microsoft.com/office/drawing/2014/main" id="{A387F005-675E-4AB0-6029-815B276B1B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13" name="矩形 8">
            <a:extLst>
              <a:ext uri="{FF2B5EF4-FFF2-40B4-BE49-F238E27FC236}">
                <a16:creationId xmlns:a16="http://schemas.microsoft.com/office/drawing/2014/main" id="{44C8EAEB-9027-2F46-1137-389BAD87E3A7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Example 1</a:t>
            </a:r>
            <a:endParaRPr lang="zh-CN" altLang="en-US" sz="4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1B46B6-666A-1C98-90B4-DA3FA48C42F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40302" r="63042"/>
                    </a14:imgEffect>
                  </a14:imgLayer>
                </a14:imgProps>
              </a:ext>
            </a:extLst>
          </a:blip>
          <a:srcRect l="40695" t="19904" r="41204" b="44868"/>
          <a:stretch/>
        </p:blipFill>
        <p:spPr bwMode="auto">
          <a:xfrm>
            <a:off x="3461771" y="4681964"/>
            <a:ext cx="1001495" cy="13303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89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 rot="21302580">
            <a:off x="2079298" y="3858415"/>
            <a:ext cx="80334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Part 2. Introduction to Analysis Questions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8761082" y="195806"/>
            <a:ext cx="1584176" cy="158417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6FAABF-48DE-2646-8962-5244DC0D8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© Quality Talk. All rights reserved.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0ECB0B-DF91-8442-89C6-2F69B80DDD24}"/>
              </a:ext>
            </a:extLst>
          </p:cNvPr>
          <p:cNvSpPr/>
          <p:nvPr/>
        </p:nvSpPr>
        <p:spPr>
          <a:xfrm>
            <a:off x="4799856" y="2852936"/>
            <a:ext cx="151216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F1F1D8-DA9F-8049-A129-5A51BAFD70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48688">
            <a:off x="574757" y="655411"/>
            <a:ext cx="4120404" cy="29124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D8E03C-E021-BE43-A780-622FB9DBCB32}"/>
              </a:ext>
            </a:extLst>
          </p:cNvPr>
          <p:cNvSpPr txBox="1"/>
          <p:nvPr/>
        </p:nvSpPr>
        <p:spPr>
          <a:xfrm>
            <a:off x="2477386" y="38915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78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8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Question Tree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pic>
        <p:nvPicPr>
          <p:cNvPr id="8" name="图片 27">
            <a:extLst>
              <a:ext uri="{FF2B5EF4-FFF2-40B4-BE49-F238E27FC236}">
                <a16:creationId xmlns:a16="http://schemas.microsoft.com/office/drawing/2014/main" id="{DE2487DB-8E2B-6F65-2F83-FC9B1962BC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9824963" y="1476710"/>
            <a:ext cx="1451145" cy="1451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BA56D5-4101-66BE-0499-524155397F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17" y="891480"/>
            <a:ext cx="6873836" cy="6930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F83F07-A287-025C-6988-810CD6E78F26}"/>
              </a:ext>
            </a:extLst>
          </p:cNvPr>
          <p:cNvSpPr txBox="1"/>
          <p:nvPr/>
        </p:nvSpPr>
        <p:spPr>
          <a:xfrm>
            <a:off x="3042634" y="1543991"/>
            <a:ext cx="6438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Authentic </a:t>
            </a:r>
          </a:p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4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0C3354-01CD-DD9A-AF24-E6082D0071A9}"/>
              </a:ext>
            </a:extLst>
          </p:cNvPr>
          <p:cNvSpPr txBox="1"/>
          <p:nvPr/>
        </p:nvSpPr>
        <p:spPr>
          <a:xfrm>
            <a:off x="7176121" y="5733256"/>
            <a:ext cx="2522041" cy="70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Test </a:t>
            </a:r>
          </a:p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8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1293ED0-C7BC-3A1B-C3BF-FA31EFD52D6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>
          <a:xfrm flipH="1">
            <a:off x="1984375" y="3898883"/>
            <a:ext cx="1994688" cy="2830251"/>
          </a:xfrm>
          <a:prstGeom prst="rect">
            <a:avLst/>
          </a:prstGeom>
        </p:spPr>
      </p:pic>
      <p:pic>
        <p:nvPicPr>
          <p:cNvPr id="27" name="Picture 2" descr="C:\Users\wlw\Desktop\leaf.jpg">
            <a:extLst>
              <a:ext uri="{FF2B5EF4-FFF2-40B4-BE49-F238E27FC236}">
                <a16:creationId xmlns:a16="http://schemas.microsoft.com/office/drawing/2014/main" id="{6F1E8FBE-55EB-990C-34FB-1C90D97F13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1297587">
            <a:off x="3345194" y="4044429"/>
            <a:ext cx="1573076" cy="119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4CB7037-6F12-7012-F9DD-5305FC2B3444}"/>
              </a:ext>
            </a:extLst>
          </p:cNvPr>
          <p:cNvSpPr txBox="1"/>
          <p:nvPr/>
        </p:nvSpPr>
        <p:spPr>
          <a:xfrm rot="20374585">
            <a:off x="2870712" y="4499753"/>
            <a:ext cx="2522041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rial" panose="020B0604020202020204" pitchFamily="34" charset="0"/>
              </a:rPr>
              <a:t>Uptake</a:t>
            </a:r>
            <a:endParaRPr lang="zh-CN" altLang="en-US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" name="Picture 2" descr="C:\Users\wlw\Desktop\leaf.jpg">
            <a:extLst>
              <a:ext uri="{FF2B5EF4-FFF2-40B4-BE49-F238E27FC236}">
                <a16:creationId xmlns:a16="http://schemas.microsoft.com/office/drawing/2014/main" id="{6096BCCC-FC9B-F81A-8B63-93119722A0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2470597">
            <a:off x="2900393" y="2814751"/>
            <a:ext cx="1885115" cy="1433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1DDF24-9E1A-CF09-4EC4-D7F62108363D}"/>
              </a:ext>
            </a:extLst>
          </p:cNvPr>
          <p:cNvSpPr txBox="1"/>
          <p:nvPr/>
        </p:nvSpPr>
        <p:spPr>
          <a:xfrm>
            <a:off x="3081994" y="3202338"/>
            <a:ext cx="1521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Speculation</a:t>
            </a:r>
          </a:p>
          <a:p>
            <a:pPr algn="ctr"/>
            <a:r>
              <a:rPr lang="en-US" sz="2000" b="1" dirty="0"/>
              <a:t>Question</a:t>
            </a:r>
          </a:p>
        </p:txBody>
      </p:sp>
      <p:pic>
        <p:nvPicPr>
          <p:cNvPr id="11" name="Picture 2" descr="C:\Users\wlw\Desktop\leaf.jpg">
            <a:extLst>
              <a:ext uri="{FF2B5EF4-FFF2-40B4-BE49-F238E27FC236}">
                <a16:creationId xmlns:a16="http://schemas.microsoft.com/office/drawing/2014/main" id="{537ACAC8-633B-2878-A2FB-2C292E9590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3641030">
            <a:off x="3064286" y="1593449"/>
            <a:ext cx="2228012" cy="16946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065ACB-BE3F-FECC-D99B-0368C6EF9320}"/>
              </a:ext>
            </a:extLst>
          </p:cNvPr>
          <p:cNvSpPr txBox="1"/>
          <p:nvPr/>
        </p:nvSpPr>
        <p:spPr>
          <a:xfrm>
            <a:off x="3162721" y="2109582"/>
            <a:ext cx="183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Generalization</a:t>
            </a:r>
          </a:p>
          <a:p>
            <a:pPr algn="ctr"/>
            <a:r>
              <a:rPr lang="en-US" sz="2000" b="1" dirty="0"/>
              <a:t>Question </a:t>
            </a:r>
          </a:p>
        </p:txBody>
      </p:sp>
    </p:spTree>
    <p:extLst>
      <p:ext uri="{BB962C8B-B14F-4D97-AF65-F5344CB8AC3E}">
        <p14:creationId xmlns:p14="http://schemas.microsoft.com/office/powerpoint/2010/main" val="192379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9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Question Tree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pic>
        <p:nvPicPr>
          <p:cNvPr id="8" name="图片 27">
            <a:extLst>
              <a:ext uri="{FF2B5EF4-FFF2-40B4-BE49-F238E27FC236}">
                <a16:creationId xmlns:a16="http://schemas.microsoft.com/office/drawing/2014/main" id="{DE2487DB-8E2B-6F65-2F83-FC9B1962BC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9824963" y="1476710"/>
            <a:ext cx="1451145" cy="1451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BA56D5-4101-66BE-0499-524155397F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17" y="891480"/>
            <a:ext cx="6873836" cy="6930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F83F07-A287-025C-6988-810CD6E78F26}"/>
              </a:ext>
            </a:extLst>
          </p:cNvPr>
          <p:cNvSpPr txBox="1"/>
          <p:nvPr/>
        </p:nvSpPr>
        <p:spPr>
          <a:xfrm>
            <a:off x="3042634" y="1543991"/>
            <a:ext cx="6438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Authentic </a:t>
            </a:r>
          </a:p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4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0C3354-01CD-DD9A-AF24-E6082D0071A9}"/>
              </a:ext>
            </a:extLst>
          </p:cNvPr>
          <p:cNvSpPr txBox="1"/>
          <p:nvPr/>
        </p:nvSpPr>
        <p:spPr>
          <a:xfrm>
            <a:off x="7176121" y="5733256"/>
            <a:ext cx="2522041" cy="70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Test </a:t>
            </a:r>
          </a:p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8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1293ED0-C7BC-3A1B-C3BF-FA31EFD52D6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>
          <a:xfrm flipH="1">
            <a:off x="1984375" y="3898883"/>
            <a:ext cx="1994688" cy="2830251"/>
          </a:xfrm>
          <a:prstGeom prst="rect">
            <a:avLst/>
          </a:prstGeom>
        </p:spPr>
      </p:pic>
      <p:pic>
        <p:nvPicPr>
          <p:cNvPr id="27" name="Picture 2" descr="C:\Users\wlw\Desktop\leaf.jpg">
            <a:extLst>
              <a:ext uri="{FF2B5EF4-FFF2-40B4-BE49-F238E27FC236}">
                <a16:creationId xmlns:a16="http://schemas.microsoft.com/office/drawing/2014/main" id="{6F1E8FBE-55EB-990C-34FB-1C90D97F13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1297587">
            <a:off x="3345194" y="4044429"/>
            <a:ext cx="1573076" cy="119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4CB7037-6F12-7012-F9DD-5305FC2B3444}"/>
              </a:ext>
            </a:extLst>
          </p:cNvPr>
          <p:cNvSpPr txBox="1"/>
          <p:nvPr/>
        </p:nvSpPr>
        <p:spPr>
          <a:xfrm rot="20374585">
            <a:off x="2870712" y="4499753"/>
            <a:ext cx="2522041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rial" panose="020B0604020202020204" pitchFamily="34" charset="0"/>
              </a:rPr>
              <a:t>Uptake</a:t>
            </a:r>
            <a:endParaRPr lang="zh-CN" altLang="en-US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" name="Picture 2" descr="C:\Users\wlw\Desktop\leaf.jpg">
            <a:extLst>
              <a:ext uri="{FF2B5EF4-FFF2-40B4-BE49-F238E27FC236}">
                <a16:creationId xmlns:a16="http://schemas.microsoft.com/office/drawing/2014/main" id="{6096BCCC-FC9B-F81A-8B63-93119722A0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2470597">
            <a:off x="2900393" y="2814751"/>
            <a:ext cx="1885115" cy="1433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1DDF24-9E1A-CF09-4EC4-D7F62108363D}"/>
              </a:ext>
            </a:extLst>
          </p:cNvPr>
          <p:cNvSpPr txBox="1"/>
          <p:nvPr/>
        </p:nvSpPr>
        <p:spPr>
          <a:xfrm>
            <a:off x="3081994" y="3202338"/>
            <a:ext cx="1521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Speculation</a:t>
            </a:r>
          </a:p>
          <a:p>
            <a:pPr algn="ctr"/>
            <a:r>
              <a:rPr lang="en-US" sz="2000" b="1" dirty="0"/>
              <a:t>Question</a:t>
            </a:r>
          </a:p>
        </p:txBody>
      </p:sp>
      <p:pic>
        <p:nvPicPr>
          <p:cNvPr id="11" name="Picture 2" descr="C:\Users\wlw\Desktop\leaf.jpg">
            <a:extLst>
              <a:ext uri="{FF2B5EF4-FFF2-40B4-BE49-F238E27FC236}">
                <a16:creationId xmlns:a16="http://schemas.microsoft.com/office/drawing/2014/main" id="{537ACAC8-633B-2878-A2FB-2C292E9590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3641030">
            <a:off x="3064286" y="1593449"/>
            <a:ext cx="2228012" cy="16946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065ACB-BE3F-FECC-D99B-0368C6EF9320}"/>
              </a:ext>
            </a:extLst>
          </p:cNvPr>
          <p:cNvSpPr txBox="1"/>
          <p:nvPr/>
        </p:nvSpPr>
        <p:spPr>
          <a:xfrm>
            <a:off x="3162721" y="2109582"/>
            <a:ext cx="183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Generalization</a:t>
            </a:r>
          </a:p>
          <a:p>
            <a:pPr algn="ctr"/>
            <a:r>
              <a:rPr lang="en-US" sz="2000" b="1" dirty="0"/>
              <a:t>Question </a:t>
            </a:r>
          </a:p>
        </p:txBody>
      </p:sp>
      <p:pic>
        <p:nvPicPr>
          <p:cNvPr id="13" name="Picture 2" descr="C:\Users\wlw\Desktop\leaf.jpg">
            <a:extLst>
              <a:ext uri="{FF2B5EF4-FFF2-40B4-BE49-F238E27FC236}">
                <a16:creationId xmlns:a16="http://schemas.microsoft.com/office/drawing/2014/main" id="{9FAB3AA2-CB98-CB86-A32A-3131C92F68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570774">
            <a:off x="7241823" y="1605556"/>
            <a:ext cx="2228012" cy="16946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41C9D2-614F-3E81-57E1-6B61B207294D}"/>
              </a:ext>
            </a:extLst>
          </p:cNvPr>
          <p:cNvSpPr txBox="1"/>
          <p:nvPr/>
        </p:nvSpPr>
        <p:spPr>
          <a:xfrm>
            <a:off x="7448263" y="2089223"/>
            <a:ext cx="183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Analysis</a:t>
            </a:r>
          </a:p>
          <a:p>
            <a:pPr algn="ctr"/>
            <a:r>
              <a:rPr lang="en-US" sz="2000" b="1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98436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9e22aa9-af32-4f20-993d-42f01f5ece1d">
      <Terms xmlns="http://schemas.microsoft.com/office/infopath/2007/PartnerControls"/>
    </lcf76f155ced4ddcb4097134ff3c332f>
    <TaxCatchAll xmlns="7a9890cd-674d-4f3c-a9fa-ee99fd470509" xsi:nil="true"/>
    <SharedWithUsers xmlns="7a9890cd-674d-4f3c-a9fa-ee99fd470509">
      <UserInfo>
        <DisplayName/>
        <AccountId xsi:nil="true"/>
        <AccountType/>
      </UserInfo>
    </SharedWithUsers>
    <MediaLengthInSeconds xmlns="99e22aa9-af32-4f20-993d-42f01f5ece1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D7CB40448F854EB1602FDD9E3A1B6C" ma:contentTypeVersion="15" ma:contentTypeDescription="Create a new document." ma:contentTypeScope="" ma:versionID="110abdc5672e3e69483cb09dd9d4be15">
  <xsd:schema xmlns:xsd="http://www.w3.org/2001/XMLSchema" xmlns:xs="http://www.w3.org/2001/XMLSchema" xmlns:p="http://schemas.microsoft.com/office/2006/metadata/properties" xmlns:ns2="99e22aa9-af32-4f20-993d-42f01f5ece1d" xmlns:ns3="7a9890cd-674d-4f3c-a9fa-ee99fd470509" targetNamespace="http://schemas.microsoft.com/office/2006/metadata/properties" ma:root="true" ma:fieldsID="51309fcc86ad1acfe436584a5401775d" ns2:_="" ns3:_="">
    <xsd:import namespace="99e22aa9-af32-4f20-993d-42f01f5ece1d"/>
    <xsd:import namespace="7a9890cd-674d-4f3c-a9fa-ee99fd4705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e22aa9-af32-4f20-993d-42f01f5ece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28b28469-8996-4088-bd89-44d87d6385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9890cd-674d-4f3c-a9fa-ee99fd47050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05391b8d-b3f0-489b-b02d-40f08f1755c1}" ma:internalName="TaxCatchAll" ma:showField="CatchAllData" ma:web="7a9890cd-674d-4f3c-a9fa-ee99fd4705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836EBC-85CF-4E61-8FE9-E141FC9259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F204982-9D50-461A-A5A6-70EE1F7DE744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67923729-b754-41da-b8a9-c308f795c761"/>
    <ds:schemaRef ds:uri="http://purl.org/dc/terms/"/>
    <ds:schemaRef ds:uri="http://www.w3.org/XML/1998/namespace"/>
    <ds:schemaRef ds:uri="a68b6f03-b49f-4286-ac19-8acd7e2779d0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7B64149-27F3-444E-B502-C6F7405F9B38}"/>
</file>

<file path=docMetadata/LabelInfo.xml><?xml version="1.0" encoding="utf-8"?>
<clbl:labelList xmlns:clbl="http://schemas.microsoft.com/office/2020/mipLabelMetadata">
  <clbl:label id="{7cf48d45-3ddb-4389-a9c1-c115526eb52e}" enabled="0" method="" siteId="{7cf48d45-3ddb-4389-a9c1-c115526eb52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4672</TotalTime>
  <Words>565</Words>
  <Application>Microsoft Macintosh PowerPoint</Application>
  <PresentationFormat>Widescreen</PresentationFormat>
  <Paragraphs>138</Paragraphs>
  <Slides>14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Office 主题​​</vt:lpstr>
      <vt:lpstr>PBrush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az</dc:creator>
  <cp:lastModifiedBy>Baszczewski, Sara Elizabeth</cp:lastModifiedBy>
  <cp:revision>306</cp:revision>
  <cp:lastPrinted>2014-09-12T20:04:46Z</cp:lastPrinted>
  <dcterms:created xsi:type="dcterms:W3CDTF">2013-06-23T12:49:50Z</dcterms:created>
  <dcterms:modified xsi:type="dcterms:W3CDTF">2024-06-13T19:42:14Z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0x0101004FD7CB40448F854EB1602FDD9E3A1B6C</vt:lpwstr>
  </property>
  <property fmtid="{D5CDD505-2E9C-101B-9397-08002B2CF9AE}" pid="3" name="Order">
    <vt:r8>1500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