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0"/>
  </p:notesMasterIdLst>
  <p:handoutMasterIdLst>
    <p:handoutMasterId r:id="rId31"/>
  </p:handoutMasterIdLst>
  <p:sldIdLst>
    <p:sldId id="259" r:id="rId5"/>
    <p:sldId id="375" r:id="rId6"/>
    <p:sldId id="408" r:id="rId7"/>
    <p:sldId id="406" r:id="rId8"/>
    <p:sldId id="397" r:id="rId9"/>
    <p:sldId id="362" r:id="rId10"/>
    <p:sldId id="395" r:id="rId11"/>
    <p:sldId id="341" r:id="rId12"/>
    <p:sldId id="399" r:id="rId13"/>
    <p:sldId id="416" r:id="rId14"/>
    <p:sldId id="417" r:id="rId15"/>
    <p:sldId id="410" r:id="rId16"/>
    <p:sldId id="411" r:id="rId17"/>
    <p:sldId id="418" r:id="rId18"/>
    <p:sldId id="420" r:id="rId19"/>
    <p:sldId id="422" r:id="rId20"/>
    <p:sldId id="419" r:id="rId21"/>
    <p:sldId id="423" r:id="rId22"/>
    <p:sldId id="426" r:id="rId23"/>
    <p:sldId id="424" r:id="rId24"/>
    <p:sldId id="345" r:id="rId25"/>
    <p:sldId id="427" r:id="rId26"/>
    <p:sldId id="368" r:id="rId27"/>
    <p:sldId id="428" r:id="rId28"/>
    <p:sldId id="369" r:id="rId29"/>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4968" userDrawn="1">
          <p15:clr>
            <a:srgbClr val="A4A3A4"/>
          </p15:clr>
        </p15:guide>
        <p15:guide id="4" pos="6552" userDrawn="1">
          <p15:clr>
            <a:srgbClr val="A4A3A4"/>
          </p15:clr>
        </p15:guide>
        <p15:guide id="5" pos="3384" userDrawn="1">
          <p15:clr>
            <a:srgbClr val="A4A3A4"/>
          </p15:clr>
        </p15:guide>
        <p15:guide id="6" pos="3840" userDrawn="1">
          <p15:clr>
            <a:srgbClr val="A4A3A4"/>
          </p15:clr>
        </p15:guide>
        <p15:guide id="8" pos="4416" userDrawn="1">
          <p15:clr>
            <a:srgbClr val="A4A3A4"/>
          </p15:clr>
        </p15:guide>
        <p15:guide id="9" pos="7224" userDrawn="1">
          <p15:clr>
            <a:srgbClr val="A4A3A4"/>
          </p15:clr>
        </p15:guide>
        <p15:guide id="10" pos="648" userDrawn="1">
          <p15:clr>
            <a:srgbClr val="A4A3A4"/>
          </p15:clr>
        </p15:guide>
        <p15:guide id="11" pos="4272" userDrawn="1">
          <p15:clr>
            <a:srgbClr val="A4A3A4"/>
          </p15:clr>
        </p15:guide>
        <p15:guide id="12" pos="4824" userDrawn="1">
          <p15:clr>
            <a:srgbClr val="A4A3A4"/>
          </p15:clr>
        </p15:guide>
        <p15:guide id="13" orient="horz" pos="374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rphy, P Karen" initials="MPK" lastIdx="9" clrIdx="0">
    <p:extLst>
      <p:ext uri="{19B8F6BF-5375-455C-9EA6-DF929625EA0E}">
        <p15:presenceInfo xmlns:p15="http://schemas.microsoft.com/office/powerpoint/2012/main" userId="S::pkm15@psu.edu::b1bd5d1b-7933-4915-935c-9b38f1aa7f26" providerId="AD"/>
      </p:ext>
    </p:extLst>
  </p:cmAuthor>
  <p:cmAuthor id="2" name="Sara Baszczewski" initials="S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3573"/>
    <a:srgbClr val="525663"/>
    <a:srgbClr val="95C22F"/>
    <a:srgbClr val="EB9108"/>
    <a:srgbClr val="15647D"/>
    <a:srgbClr val="525662"/>
    <a:srgbClr val="14647E"/>
    <a:srgbClr val="FCAA2E"/>
    <a:srgbClr val="145366"/>
    <a:srgbClr val="531A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636" autoAdjust="0"/>
    <p:restoredTop sz="95510" autoAdjust="0"/>
  </p:normalViewPr>
  <p:slideViewPr>
    <p:cSldViewPr snapToGrid="0" showGuides="1">
      <p:cViewPr varScale="1">
        <p:scale>
          <a:sx n="78" d="100"/>
          <a:sy n="78" d="100"/>
        </p:scale>
        <p:origin x="96" y="438"/>
      </p:cViewPr>
      <p:guideLst>
        <p:guide pos="4968"/>
        <p:guide pos="6552"/>
        <p:guide pos="3384"/>
        <p:guide pos="3840"/>
        <p:guide pos="4416"/>
        <p:guide pos="7224"/>
        <p:guide pos="648"/>
        <p:guide pos="4272"/>
        <p:guide pos="4824"/>
        <p:guide orient="horz" pos="3744"/>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94" d="100"/>
          <a:sy n="94" d="100"/>
        </p:scale>
        <p:origin x="2700"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844CFE-4022-3F49-88D7-C3CAA9816D0F}"/>
              </a:ext>
            </a:extLst>
          </p:cNvPr>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4" name="Footer Placeholder 3">
            <a:extLst>
              <a:ext uri="{FF2B5EF4-FFF2-40B4-BE49-F238E27FC236}">
                <a16:creationId xmlns:a16="http://schemas.microsoft.com/office/drawing/2014/main" id="{11C55357-C5C0-2B45-8AE4-60EAA4C87044}"/>
              </a:ext>
            </a:extLst>
          </p:cNvPr>
          <p:cNvSpPr>
            <a:spLocks noGrp="1"/>
          </p:cNvSpPr>
          <p:nvPr>
            <p:ph type="ftr" sz="quarter" idx="2"/>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6D4E9BF-60EC-7F4E-8C73-3AD66CF81B79}"/>
              </a:ext>
            </a:extLst>
          </p:cNvPr>
          <p:cNvSpPr>
            <a:spLocks noGrp="1"/>
          </p:cNvSpPr>
          <p:nvPr>
            <p:ph type="sldNum" sz="quarter" idx="3"/>
          </p:nvPr>
        </p:nvSpPr>
        <p:spPr>
          <a:xfrm>
            <a:off x="3976333" y="8839014"/>
            <a:ext cx="3041968" cy="466911"/>
          </a:xfrm>
          <a:prstGeom prst="rect">
            <a:avLst/>
          </a:prstGeom>
        </p:spPr>
        <p:txBody>
          <a:bodyPr vert="horz" lIns="93287" tIns="46644" rIns="93287" bIns="46644" rtlCol="0" anchor="b"/>
          <a:lstStyle>
            <a:lvl1pPr algn="r">
              <a:defRPr sz="1200"/>
            </a:lvl1pPr>
          </a:lstStyle>
          <a:p>
            <a:fld id="{0A8A07E7-941C-E344-A281-1C88DFF141BD}" type="slidenum">
              <a:rPr lang="en-US" smtClean="0"/>
              <a:t>‹#›</a:t>
            </a:fld>
            <a:endParaRPr lang="en-US"/>
          </a:p>
        </p:txBody>
      </p:sp>
      <p:sp>
        <p:nvSpPr>
          <p:cNvPr id="6" name="Date Placeholder 5">
            <a:extLst>
              <a:ext uri="{FF2B5EF4-FFF2-40B4-BE49-F238E27FC236}">
                <a16:creationId xmlns:a16="http://schemas.microsoft.com/office/drawing/2014/main" id="{FB2372B4-55FE-1240-8971-06B0747DC9F6}"/>
              </a:ext>
            </a:extLst>
          </p:cNvPr>
          <p:cNvSpPr>
            <a:spLocks noGrp="1"/>
          </p:cNvSpPr>
          <p:nvPr>
            <p:ph type="dt" sz="quarter" idx="1"/>
          </p:nvPr>
        </p:nvSpPr>
        <p:spPr>
          <a:xfrm>
            <a:off x="3976333" y="0"/>
            <a:ext cx="3041968" cy="466912"/>
          </a:xfrm>
          <a:prstGeom prst="rect">
            <a:avLst/>
          </a:prstGeom>
        </p:spPr>
        <p:txBody>
          <a:bodyPr vert="horz" lIns="93287" tIns="46644" rIns="93287" bIns="46644" rtlCol="0"/>
          <a:lstStyle>
            <a:lvl1pPr algn="r">
              <a:defRPr sz="1200"/>
            </a:lvl1pPr>
          </a:lstStyle>
          <a:p>
            <a:fld id="{0EA73B67-1440-1447-AF8E-76AC73774844}" type="datetimeFigureOut">
              <a:rPr lang="en-US" smtClean="0"/>
              <a:t>5/16/2024</a:t>
            </a:fld>
            <a:endParaRPr lang="en-US"/>
          </a:p>
        </p:txBody>
      </p:sp>
    </p:spTree>
    <p:extLst>
      <p:ext uri="{BB962C8B-B14F-4D97-AF65-F5344CB8AC3E}">
        <p14:creationId xmlns:p14="http://schemas.microsoft.com/office/powerpoint/2010/main" val="578713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6912"/>
          </a:xfrm>
          <a:prstGeom prst="rect">
            <a:avLst/>
          </a:prstGeom>
        </p:spPr>
        <p:txBody>
          <a:bodyPr vert="horz" lIns="93287" tIns="46644" rIns="93287" bIns="46644" rtlCol="0"/>
          <a:lstStyle>
            <a:lvl1pPr algn="r">
              <a:defRPr sz="1200"/>
            </a:lvl1pPr>
          </a:lstStyle>
          <a:p>
            <a:fld id="{7ED01137-C8ED-4AF4-9CA5-4A03F6F565FD}" type="datetimeFigureOut">
              <a:rPr lang="en-US" smtClean="0"/>
              <a:t>5/16/2024</a:t>
            </a:fld>
            <a:endParaRPr lang="en-US"/>
          </a:p>
        </p:txBody>
      </p:sp>
      <p:sp>
        <p:nvSpPr>
          <p:cNvPr id="4" name="Slide Image Placeholder 3"/>
          <p:cNvSpPr>
            <a:spLocks noGrp="1" noRot="1" noChangeAspect="1"/>
          </p:cNvSpPr>
          <p:nvPr>
            <p:ph type="sldImg" idx="2"/>
          </p:nvPr>
        </p:nvSpPr>
        <p:spPr>
          <a:xfrm>
            <a:off x="719138" y="1163638"/>
            <a:ext cx="5581650" cy="314007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78476"/>
            <a:ext cx="5615940" cy="3664208"/>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6911"/>
          </a:xfrm>
          <a:prstGeom prst="rect">
            <a:avLst/>
          </a:prstGeom>
        </p:spPr>
        <p:txBody>
          <a:bodyPr vert="horz" lIns="93287" tIns="46644" rIns="93287" bIns="46644" rtlCol="0" anchor="b"/>
          <a:lstStyle>
            <a:lvl1pPr algn="r">
              <a:defRPr sz="1200"/>
            </a:lvl1pPr>
          </a:lstStyle>
          <a:p>
            <a:fld id="{06654D35-6450-40A8-A8AD-E5236333A4CD}" type="slidenum">
              <a:rPr lang="en-US" smtClean="0"/>
              <a:t>‹#›</a:t>
            </a:fld>
            <a:endParaRPr lang="en-US"/>
          </a:p>
        </p:txBody>
      </p:sp>
    </p:spTree>
    <p:extLst>
      <p:ext uri="{BB962C8B-B14F-4D97-AF65-F5344CB8AC3E}">
        <p14:creationId xmlns:p14="http://schemas.microsoft.com/office/powerpoint/2010/main" val="1035075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54D35-6450-40A8-A8AD-E5236333A4CD}" type="slidenum">
              <a:rPr lang="en-US" smtClean="0"/>
              <a:t>12</a:t>
            </a:fld>
            <a:endParaRPr lang="en-US"/>
          </a:p>
        </p:txBody>
      </p:sp>
    </p:spTree>
    <p:extLst>
      <p:ext uri="{BB962C8B-B14F-4D97-AF65-F5344CB8AC3E}">
        <p14:creationId xmlns:p14="http://schemas.microsoft.com/office/powerpoint/2010/main" val="3907595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B2C9C-0FAF-46DE-8D92-1C5BAFF36AC2}"/>
              </a:ext>
            </a:extLst>
          </p:cNvPr>
          <p:cNvSpPr>
            <a:spLocks noGrp="1"/>
          </p:cNvSpPr>
          <p:nvPr>
            <p:ph type="ctrTitle"/>
          </p:nvPr>
        </p:nvSpPr>
        <p:spPr>
          <a:xfrm>
            <a:off x="1524000" y="1122363"/>
            <a:ext cx="9144000" cy="2387600"/>
          </a:xfrm>
          <a:prstGeom prst="rect">
            <a:avLst/>
          </a:prstGeom>
          <a:solidFill>
            <a:srgbClr val="525663"/>
          </a:solidFill>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986479-F195-46F8-B78E-A6108160A0F7}"/>
              </a:ext>
            </a:extLst>
          </p:cNvPr>
          <p:cNvSpPr>
            <a:spLocks noGrp="1"/>
          </p:cNvSpPr>
          <p:nvPr>
            <p:ph type="subTitle" idx="1"/>
          </p:nvPr>
        </p:nvSpPr>
        <p:spPr>
          <a:xfrm>
            <a:off x="1524000" y="3825188"/>
            <a:ext cx="9144000" cy="1655762"/>
          </a:xfrm>
          <a:solidFill>
            <a:srgbClr val="FAFAFA"/>
          </a:solid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5727A29E-4CFD-451E-990F-5F1C4C90A836}"/>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Right Triangle 6">
            <a:extLst>
              <a:ext uri="{FF2B5EF4-FFF2-40B4-BE49-F238E27FC236}">
                <a16:creationId xmlns:a16="http://schemas.microsoft.com/office/drawing/2014/main" id="{2C9AE5E3-6F22-405A-AA05-460203C4A9D7}"/>
              </a:ext>
            </a:extLst>
          </p:cNvPr>
          <p:cNvSpPr/>
          <p:nvPr userDrawn="1"/>
        </p:nvSpPr>
        <p:spPr>
          <a:xfrm rot="10800000" flipH="1">
            <a:off x="2209800" y="3509963"/>
            <a:ext cx="848497" cy="560173"/>
          </a:xfrm>
          <a:prstGeom prst="rtTriangle">
            <a:avLst/>
          </a:prstGeom>
          <a:solidFill>
            <a:srgbClr val="525663"/>
          </a:solidFill>
          <a:ln w="38100">
            <a:solidFill>
              <a:srgbClr val="525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C7F00934-A0B3-4020-9815-850ED305735D}"/>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4234492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631650C-317B-4E8E-B988-72E64A5331F4}"/>
              </a:ext>
            </a:extLst>
          </p:cNvPr>
          <p:cNvSpPr>
            <a:spLocks noGrp="1"/>
          </p:cNvSpPr>
          <p:nvPr>
            <p:ph type="pic" idx="1"/>
          </p:nvPr>
        </p:nvSpPr>
        <p:spPr>
          <a:xfrm>
            <a:off x="5183188" y="987425"/>
            <a:ext cx="6172200" cy="5210175"/>
          </a:xfrm>
          <a:solidFill>
            <a:srgbClr val="E6E7EC"/>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001526D8-26E0-4F16-8819-9930DE6EAC64}"/>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8" name="Title 1">
            <a:extLst>
              <a:ext uri="{FF2B5EF4-FFF2-40B4-BE49-F238E27FC236}">
                <a16:creationId xmlns:a16="http://schemas.microsoft.com/office/drawing/2014/main" id="{E595C3B4-3E20-4BF9-9D31-7991EBE9BDF3}"/>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sp>
        <p:nvSpPr>
          <p:cNvPr id="11" name="Rectangle 10">
            <a:extLst>
              <a:ext uri="{FF2B5EF4-FFF2-40B4-BE49-F238E27FC236}">
                <a16:creationId xmlns:a16="http://schemas.microsoft.com/office/drawing/2014/main" id="{0204B20B-D8ED-440C-A122-7B39C44D83A2}"/>
              </a:ext>
            </a:extLst>
          </p:cNvPr>
          <p:cNvSpPr/>
          <p:nvPr userDrawn="1"/>
        </p:nvSpPr>
        <p:spPr>
          <a:xfrm>
            <a:off x="836612" y="2358189"/>
            <a:ext cx="3990882"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4">
            <a:extLst>
              <a:ext uri="{FF2B5EF4-FFF2-40B4-BE49-F238E27FC236}">
                <a16:creationId xmlns:a16="http://schemas.microsoft.com/office/drawing/2014/main" id="{C7CD828E-F906-4D51-8FC3-7A7F53590ACD}"/>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1606141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57DF8-2302-42DE-8306-B62A70DA6B1E}"/>
              </a:ext>
            </a:extLst>
          </p:cNvPr>
          <p:cNvSpPr>
            <a:spLocks noGrp="1"/>
          </p:cNvSpPr>
          <p:nvPr>
            <p:ph type="title"/>
          </p:nvPr>
        </p:nvSpPr>
        <p:spPr>
          <a:xfrm>
            <a:off x="0" y="229339"/>
            <a:ext cx="12192000" cy="1325563"/>
          </a:xfrm>
          <a:prstGeom prst="rect">
            <a:avLst/>
          </a:prstGeom>
          <a:solidFill>
            <a:srgbClr val="525663"/>
          </a:solidFill>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32A87C-FAD6-417B-8D50-89BB356C59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B154FFB-81F9-4DFF-B8E2-D05856E05F9B}"/>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C02F88E5-6370-3E4B-9F09-EB1FFE8EE911}"/>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334925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59AB7-9017-493A-B197-447A8DA6A224}"/>
              </a:ext>
            </a:extLst>
          </p:cNvPr>
          <p:cNvSpPr>
            <a:spLocks noGrp="1"/>
          </p:cNvSpPr>
          <p:nvPr>
            <p:ph type="title"/>
          </p:nvPr>
        </p:nvSpPr>
        <p:spPr>
          <a:xfrm>
            <a:off x="0" y="219179"/>
            <a:ext cx="12192000" cy="1325563"/>
          </a:xfrm>
          <a:prstGeom prst="rect">
            <a:avLst/>
          </a:prstGeom>
          <a:solidFill>
            <a:srgbClr val="525663"/>
          </a:solidFill>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0C68137A-C2AB-4E70-8F0A-DF1F20D5F63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5C33322-4545-4C1C-9172-5F2D0D665F45}"/>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52A4CE8E-18FC-AA4C-AD52-E1592C71051F}"/>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34719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18FDE-D489-4C86-9271-93AE6B61DD70}"/>
              </a:ext>
            </a:extLst>
          </p:cNvPr>
          <p:cNvSpPr>
            <a:spLocks noGrp="1"/>
          </p:cNvSpPr>
          <p:nvPr>
            <p:ph type="title"/>
          </p:nvPr>
        </p:nvSpPr>
        <p:spPr>
          <a:xfrm>
            <a:off x="831850" y="1709738"/>
            <a:ext cx="10515600" cy="2852737"/>
          </a:xfrm>
          <a:prstGeom prst="rect">
            <a:avLst/>
          </a:prstGeom>
          <a:solidFill>
            <a:srgbClr val="525663"/>
          </a:solidFill>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63E6569-81DF-4146-9012-6819CB0BAE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2462E871-583C-473B-B45D-745B4DD6F758}"/>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AB860A6A-E3E9-0443-87B5-40F0F2AFDC82}"/>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3903133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D8C34-6059-4CE7-BE06-657C993844DF}"/>
              </a:ext>
            </a:extLst>
          </p:cNvPr>
          <p:cNvSpPr>
            <a:spLocks noGrp="1"/>
          </p:cNvSpPr>
          <p:nvPr>
            <p:ph type="title"/>
          </p:nvPr>
        </p:nvSpPr>
        <p:spPr>
          <a:xfrm>
            <a:off x="0" y="229339"/>
            <a:ext cx="12192000" cy="1325563"/>
          </a:xfrm>
          <a:prstGeom prst="rect">
            <a:avLst/>
          </a:prstGeom>
          <a:solidFill>
            <a:srgbClr val="525663"/>
          </a:solidFill>
        </p:spPr>
        <p:txBody>
          <a:bodyPr/>
          <a:lstStyle/>
          <a:p>
            <a:r>
              <a:rPr lang="en-US"/>
              <a:t>Click to edit Master title style</a:t>
            </a:r>
          </a:p>
        </p:txBody>
      </p:sp>
      <p:sp>
        <p:nvSpPr>
          <p:cNvPr id="3" name="Content Placeholder 2">
            <a:extLst>
              <a:ext uri="{FF2B5EF4-FFF2-40B4-BE49-F238E27FC236}">
                <a16:creationId xmlns:a16="http://schemas.microsoft.com/office/drawing/2014/main" id="{D73237E0-9EAC-4CA4-A2D7-04ACDC073B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D2667B-9ED6-4150-A93F-2DF9DC92DE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D0CA1C7F-D47E-42B9-93EA-EBE4B5126C34}"/>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8" name="Footer Placeholder 4">
            <a:extLst>
              <a:ext uri="{FF2B5EF4-FFF2-40B4-BE49-F238E27FC236}">
                <a16:creationId xmlns:a16="http://schemas.microsoft.com/office/drawing/2014/main" id="{B4C6CFDE-D9E4-4E8C-8D82-2A1CBD147F1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942798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8697-1D43-49C1-B155-058286CAD9D6}"/>
              </a:ext>
            </a:extLst>
          </p:cNvPr>
          <p:cNvSpPr>
            <a:spLocks noGrp="1"/>
          </p:cNvSpPr>
          <p:nvPr>
            <p:ph type="title"/>
          </p:nvPr>
        </p:nvSpPr>
        <p:spPr>
          <a:xfrm>
            <a:off x="0" y="253594"/>
            <a:ext cx="12192000" cy="1325563"/>
          </a:xfrm>
          <a:prstGeom prst="rect">
            <a:avLst/>
          </a:prstGeom>
          <a:solidFill>
            <a:srgbClr val="525663"/>
          </a:solidFill>
        </p:spPr>
        <p:txBody>
          <a:bodyPr/>
          <a:lstStyle/>
          <a:p>
            <a:r>
              <a:rPr lang="en-US" dirty="0"/>
              <a:t>Click to edit Master title style</a:t>
            </a:r>
          </a:p>
        </p:txBody>
      </p:sp>
      <p:sp>
        <p:nvSpPr>
          <p:cNvPr id="3" name="Text Placeholder 2">
            <a:extLst>
              <a:ext uri="{FF2B5EF4-FFF2-40B4-BE49-F238E27FC236}">
                <a16:creationId xmlns:a16="http://schemas.microsoft.com/office/drawing/2014/main" id="{AF48D91B-3FF6-472C-99F4-C89EE89F97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AE2FD5-A14E-4557-BD01-48D550CCFF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C31473-A1B2-46DB-AA9A-41A3293160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D3A49D-FC9C-4394-B7D8-BE500A7BFC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343A933E-AD9C-455D-B9D0-DE439D4A67EA}"/>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Footer Placeholder 4">
            <a:extLst>
              <a:ext uri="{FF2B5EF4-FFF2-40B4-BE49-F238E27FC236}">
                <a16:creationId xmlns:a16="http://schemas.microsoft.com/office/drawing/2014/main" id="{2E1E2DDE-15A5-3949-A129-9314DDF18DC5}"/>
              </a:ext>
            </a:extLst>
          </p:cNvPr>
          <p:cNvSpPr>
            <a:spLocks noGrp="1"/>
          </p:cNvSpPr>
          <p:nvPr>
            <p:ph type="ftr" sz="quarter" idx="1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49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7E97-2003-402A-8CDF-9D9FF63F6D99}"/>
              </a:ext>
            </a:extLst>
          </p:cNvPr>
          <p:cNvSpPr>
            <a:spLocks noGrp="1"/>
          </p:cNvSpPr>
          <p:nvPr>
            <p:ph type="title"/>
          </p:nvPr>
        </p:nvSpPr>
        <p:spPr>
          <a:xfrm>
            <a:off x="0" y="229339"/>
            <a:ext cx="12192000" cy="1325563"/>
          </a:xfrm>
          <a:prstGeom prst="rect">
            <a:avLst/>
          </a:prstGeom>
          <a:solidFill>
            <a:srgbClr val="525663"/>
          </a:solidFill>
        </p:spPr>
        <p:txBody>
          <a:bodyPr/>
          <a:lstStyle/>
          <a:p>
            <a:r>
              <a:rPr lang="en-US" dirty="0"/>
              <a:t>Click to edit Master title style</a:t>
            </a:r>
          </a:p>
        </p:txBody>
      </p:sp>
      <p:sp>
        <p:nvSpPr>
          <p:cNvPr id="5" name="Slide Number Placeholder 4">
            <a:extLst>
              <a:ext uri="{FF2B5EF4-FFF2-40B4-BE49-F238E27FC236}">
                <a16:creationId xmlns:a16="http://schemas.microsoft.com/office/drawing/2014/main" id="{48DC5EFF-8788-4DF8-8A41-E5BF565FBAF8}"/>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6" name="Footer Placeholder 4">
            <a:extLst>
              <a:ext uri="{FF2B5EF4-FFF2-40B4-BE49-F238E27FC236}">
                <a16:creationId xmlns:a16="http://schemas.microsoft.com/office/drawing/2014/main" id="{72D2C83C-F500-AA4B-9DB4-50DE4379D46E}"/>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
        <p:nvSpPr>
          <p:cNvPr id="7" name="Right Triangle 6">
            <a:extLst>
              <a:ext uri="{FF2B5EF4-FFF2-40B4-BE49-F238E27FC236}">
                <a16:creationId xmlns:a16="http://schemas.microsoft.com/office/drawing/2014/main" id="{C0D0E487-135E-044E-AC68-1CCCEB37639C}"/>
              </a:ext>
            </a:extLst>
          </p:cNvPr>
          <p:cNvSpPr/>
          <p:nvPr userDrawn="1"/>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991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98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D42275-7AF1-9544-9420-BEA2EF2CB54F}"/>
              </a:ext>
            </a:extLst>
          </p:cNvPr>
          <p:cNvSpPr/>
          <p:nvPr userDrawn="1"/>
        </p:nvSpPr>
        <p:spPr>
          <a:xfrm>
            <a:off x="5183188" y="987552"/>
            <a:ext cx="6172200" cy="5210048"/>
          </a:xfrm>
          <a:prstGeom prst="rect">
            <a:avLst/>
          </a:prstGeom>
          <a:solidFill>
            <a:srgbClr val="E6E7EC"/>
          </a:solidFill>
          <a:ln>
            <a:solidFill>
              <a:srgbClr val="E6E7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CA5EC6-385F-41CA-9B0F-14B543627F7A}"/>
              </a:ext>
            </a:extLst>
          </p:cNvPr>
          <p:cNvSpPr/>
          <p:nvPr userDrawn="1"/>
        </p:nvSpPr>
        <p:spPr>
          <a:xfrm>
            <a:off x="836612" y="2358189"/>
            <a:ext cx="3990882"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4AAEFFE1-CD4D-4AF7-95F3-880D7E9AFB20}"/>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Rectangle 9">
            <a:extLst>
              <a:ext uri="{FF2B5EF4-FFF2-40B4-BE49-F238E27FC236}">
                <a16:creationId xmlns:a16="http://schemas.microsoft.com/office/drawing/2014/main" id="{D7B101D1-1728-BC40-9454-309E49257E1E}"/>
              </a:ext>
            </a:extLst>
          </p:cNvPr>
          <p:cNvSpPr/>
          <p:nvPr userDrawn="1"/>
        </p:nvSpPr>
        <p:spPr>
          <a:xfrm>
            <a:off x="5422811" y="1361440"/>
            <a:ext cx="5691260" cy="465328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DB0781-187A-434A-9FDF-BA8CC7DC4238}"/>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pic>
        <p:nvPicPr>
          <p:cNvPr id="13" name="Graphic 12" descr="Pin">
            <a:extLst>
              <a:ext uri="{FF2B5EF4-FFF2-40B4-BE49-F238E27FC236}">
                <a16:creationId xmlns:a16="http://schemas.microsoft.com/office/drawing/2014/main" id="{CA0DF783-9F05-714B-B389-C724383439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8153399" y="688837"/>
            <a:ext cx="940771" cy="940771"/>
          </a:xfrm>
          <a:prstGeom prst="rect">
            <a:avLst/>
          </a:prstGeom>
          <a:effectLst>
            <a:outerShdw blurRad="50800" dist="38100" dir="18900000" algn="bl" rotWithShape="0">
              <a:prstClr val="black">
                <a:alpha val="40000"/>
              </a:prstClr>
            </a:outerShdw>
          </a:effectLst>
        </p:spPr>
      </p:pic>
      <p:sp>
        <p:nvSpPr>
          <p:cNvPr id="14" name="Footer Placeholder 4">
            <a:extLst>
              <a:ext uri="{FF2B5EF4-FFF2-40B4-BE49-F238E27FC236}">
                <a16:creationId xmlns:a16="http://schemas.microsoft.com/office/drawing/2014/main" id="{94B959BF-628B-3143-A764-CB4CA77A7AC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721060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D42275-7AF1-9544-9420-BEA2EF2CB54F}"/>
              </a:ext>
            </a:extLst>
          </p:cNvPr>
          <p:cNvSpPr/>
          <p:nvPr userDrawn="1"/>
        </p:nvSpPr>
        <p:spPr>
          <a:xfrm>
            <a:off x="4114800" y="843280"/>
            <a:ext cx="7240588" cy="5354320"/>
          </a:xfrm>
          <a:prstGeom prst="rect">
            <a:avLst/>
          </a:prstGeom>
          <a:solidFill>
            <a:srgbClr val="E6E7EC"/>
          </a:solidFill>
          <a:ln>
            <a:solidFill>
              <a:srgbClr val="E6E7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CA5EC6-385F-41CA-9B0F-14B543627F7A}"/>
              </a:ext>
            </a:extLst>
          </p:cNvPr>
          <p:cNvSpPr/>
          <p:nvPr userDrawn="1"/>
        </p:nvSpPr>
        <p:spPr>
          <a:xfrm>
            <a:off x="836611" y="2358189"/>
            <a:ext cx="3135313"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4AAEFFE1-CD4D-4AF7-95F3-880D7E9AFB20}"/>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Rectangle 9">
            <a:extLst>
              <a:ext uri="{FF2B5EF4-FFF2-40B4-BE49-F238E27FC236}">
                <a16:creationId xmlns:a16="http://schemas.microsoft.com/office/drawing/2014/main" id="{D7B101D1-1728-BC40-9454-309E49257E1E}"/>
              </a:ext>
            </a:extLst>
          </p:cNvPr>
          <p:cNvSpPr/>
          <p:nvPr userDrawn="1"/>
        </p:nvSpPr>
        <p:spPr>
          <a:xfrm>
            <a:off x="4352925" y="1066800"/>
            <a:ext cx="6761146" cy="49479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DB0781-187A-434A-9FDF-BA8CC7DC4238}"/>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pic>
        <p:nvPicPr>
          <p:cNvPr id="13" name="Graphic 12" descr="Pin">
            <a:extLst>
              <a:ext uri="{FF2B5EF4-FFF2-40B4-BE49-F238E27FC236}">
                <a16:creationId xmlns:a16="http://schemas.microsoft.com/office/drawing/2014/main" id="{CA0DF783-9F05-714B-B389-C724383439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7733498" y="372894"/>
            <a:ext cx="940771" cy="940771"/>
          </a:xfrm>
          <a:prstGeom prst="rect">
            <a:avLst/>
          </a:prstGeom>
          <a:effectLst>
            <a:outerShdw blurRad="50800" dist="38100" dir="18900000" algn="bl" rotWithShape="0">
              <a:prstClr val="black">
                <a:alpha val="40000"/>
              </a:prstClr>
            </a:outerShdw>
          </a:effectLst>
        </p:spPr>
      </p:pic>
      <p:sp>
        <p:nvSpPr>
          <p:cNvPr id="14" name="Footer Placeholder 4">
            <a:extLst>
              <a:ext uri="{FF2B5EF4-FFF2-40B4-BE49-F238E27FC236}">
                <a16:creationId xmlns:a16="http://schemas.microsoft.com/office/drawing/2014/main" id="{94B959BF-628B-3143-A764-CB4CA77A7AC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783190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52F61CA-7AEB-4976-BA34-BE96C445D8D1}"/>
              </a:ext>
            </a:extLst>
          </p:cNvPr>
          <p:cNvSpPr/>
          <p:nvPr userDrawn="1"/>
        </p:nvSpPr>
        <p:spPr>
          <a:xfrm>
            <a:off x="77001" y="86628"/>
            <a:ext cx="12041205" cy="6699184"/>
          </a:xfrm>
          <a:prstGeom prst="rect">
            <a:avLst/>
          </a:prstGeom>
          <a:solidFill>
            <a:srgbClr val="E6E7EB"/>
          </a:solidFill>
          <a:ln>
            <a:solidFill>
              <a:srgbClr val="F3F3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82CC73E2-4135-4D85-9ED8-A28B969BEF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D58CDCE-0B5B-4C77-811A-A375A3B3A35B}"/>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
        <p:nvSpPr>
          <p:cNvPr id="6" name="Slide Number Placeholder 5">
            <a:extLst>
              <a:ext uri="{FF2B5EF4-FFF2-40B4-BE49-F238E27FC236}">
                <a16:creationId xmlns:a16="http://schemas.microsoft.com/office/drawing/2014/main" id="{4B658E9F-CBE6-42EC-8A67-E5EB3DB76FCB}"/>
              </a:ext>
            </a:extLst>
          </p:cNvPr>
          <p:cNvSpPr>
            <a:spLocks noGrp="1"/>
          </p:cNvSpPr>
          <p:nvPr>
            <p:ph type="sldNum" sz="quarter" idx="4"/>
          </p:nvPr>
        </p:nvSpPr>
        <p:spPr>
          <a:xfrm>
            <a:off x="9217098" y="6493383"/>
            <a:ext cx="2743200" cy="365125"/>
          </a:xfrm>
          <a:prstGeom prst="rect">
            <a:avLst/>
          </a:prstGeom>
        </p:spPr>
        <p:txBody>
          <a:bodyPr vert="horz" lIns="91440" tIns="45720" rIns="91440" bIns="45720" rtlCol="0" anchor="ctr"/>
          <a:lstStyle>
            <a:lvl1pPr algn="r">
              <a:defRPr sz="1200">
                <a:solidFill>
                  <a:schemeClr val="tx2"/>
                </a:solidFill>
                <a:latin typeface="Bebas Neue" panose="020B0606020202050201" pitchFamily="34" charset="0"/>
              </a:defRPr>
            </a:lvl1pPr>
          </a:lstStyle>
          <a:p>
            <a:r>
              <a:rPr lang="en-US" dirty="0"/>
              <a:t>1</a:t>
            </a:r>
          </a:p>
        </p:txBody>
      </p:sp>
    </p:spTree>
    <p:extLst>
      <p:ext uri="{BB962C8B-B14F-4D97-AF65-F5344CB8AC3E}">
        <p14:creationId xmlns:p14="http://schemas.microsoft.com/office/powerpoint/2010/main" val="2482518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9" r:id="rId9"/>
    <p:sldLayoutId id="2147483657" r:id="rId10"/>
    <p:sldLayoutId id="214748365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 userDrawn="1">
          <p15:clr>
            <a:srgbClr val="F26B43"/>
          </p15:clr>
        </p15:guide>
        <p15:guide id="2" pos="7632" userDrawn="1">
          <p15:clr>
            <a:srgbClr val="F26B43"/>
          </p15:clr>
        </p15:guide>
        <p15:guide id="3" pos="7536" userDrawn="1">
          <p15:clr>
            <a:srgbClr val="F26B43"/>
          </p15:clr>
        </p15:guide>
        <p15:guide id="4" orient="horz" pos="4272" userDrawn="1">
          <p15:clr>
            <a:srgbClr val="F26B43"/>
          </p15:clr>
        </p15:guide>
        <p15:guide id="5" pos="48" userDrawn="1">
          <p15:clr>
            <a:srgbClr val="F26B43"/>
          </p15:clr>
        </p15:guide>
        <p15:guide id="6" pos="144" userDrawn="1">
          <p15:clr>
            <a:srgbClr val="F26B43"/>
          </p15:clr>
        </p15:guide>
        <p15:guide id="7" orient="horz" pos="13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15.png"/><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5.wdp"/><Relationship Id="rId2" Type="http://schemas.openxmlformats.org/officeDocument/2006/relationships/image" Target="../media/image24.pn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5.pn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9.xml"/><Relationship Id="rId6" Type="http://schemas.openxmlformats.org/officeDocument/2006/relationships/image" Target="../media/image13.jpeg"/><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67EB32-057B-4015-998C-59366B131548}"/>
              </a:ext>
            </a:extLst>
          </p:cNvPr>
          <p:cNvSpPr/>
          <p:nvPr/>
        </p:nvSpPr>
        <p:spPr>
          <a:xfrm>
            <a:off x="0" y="0"/>
            <a:ext cx="12192000" cy="6858000"/>
          </a:xfrm>
          <a:prstGeom prst="rect">
            <a:avLst/>
          </a:prstGeom>
          <a:solidFill>
            <a:schemeClr val="bg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88ED2F4-4AB4-459A-A3F1-1C2F243D5FAA}"/>
              </a:ext>
            </a:extLst>
          </p:cNvPr>
          <p:cNvSpPr/>
          <p:nvPr/>
        </p:nvSpPr>
        <p:spPr>
          <a:xfrm>
            <a:off x="228600" y="212651"/>
            <a:ext cx="11734800" cy="643269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54223A9-EF45-4F51-971E-320B319C6C7C}"/>
              </a:ext>
            </a:extLst>
          </p:cNvPr>
          <p:cNvSpPr/>
          <p:nvPr/>
        </p:nvSpPr>
        <p:spPr>
          <a:xfrm>
            <a:off x="228600" y="4907813"/>
            <a:ext cx="11734800" cy="17162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3009D80A-D31A-430C-ADA0-26730A857626}"/>
              </a:ext>
            </a:extLst>
          </p:cNvPr>
          <p:cNvCxnSpPr>
            <a:cxnSpLocks/>
          </p:cNvCxnSpPr>
          <p:nvPr/>
        </p:nvCxnSpPr>
        <p:spPr>
          <a:xfrm>
            <a:off x="620233" y="1637414"/>
            <a:ext cx="10951535"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005E05E-AD48-4B24-A95B-59E454FB0BFC}"/>
              </a:ext>
            </a:extLst>
          </p:cNvPr>
          <p:cNvPicPr>
            <a:picLocks noChangeAspect="1"/>
          </p:cNvPicPr>
          <p:nvPr/>
        </p:nvPicPr>
        <p:blipFill>
          <a:blip r:embed="rId2"/>
          <a:stretch>
            <a:fillRect/>
          </a:stretch>
        </p:blipFill>
        <p:spPr>
          <a:xfrm>
            <a:off x="5109651" y="374794"/>
            <a:ext cx="1972699" cy="1139459"/>
          </a:xfrm>
          <a:prstGeom prst="rect">
            <a:avLst/>
          </a:prstGeom>
        </p:spPr>
      </p:pic>
      <p:sp>
        <p:nvSpPr>
          <p:cNvPr id="10" name="Rectangle 9">
            <a:extLst>
              <a:ext uri="{FF2B5EF4-FFF2-40B4-BE49-F238E27FC236}">
                <a16:creationId xmlns:a16="http://schemas.microsoft.com/office/drawing/2014/main" id="{2AB105D2-6089-42B0-8354-6DB54AEE2B9B}"/>
              </a:ext>
            </a:extLst>
          </p:cNvPr>
          <p:cNvSpPr/>
          <p:nvPr/>
        </p:nvSpPr>
        <p:spPr>
          <a:xfrm>
            <a:off x="737195" y="1590454"/>
            <a:ext cx="10717610" cy="3241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cap="small" dirty="0">
                <a:solidFill>
                  <a:schemeClr val="accent1">
                    <a:lumMod val="50000"/>
                  </a:schemeClr>
                </a:solidFill>
                <a:latin typeface="+mj-lt"/>
              </a:rPr>
              <a:t>Evaluating Evidence and Reasons/Reasoning</a:t>
            </a:r>
          </a:p>
        </p:txBody>
      </p:sp>
      <p:sp>
        <p:nvSpPr>
          <p:cNvPr id="12" name="Rectangle 11">
            <a:extLst>
              <a:ext uri="{FF2B5EF4-FFF2-40B4-BE49-F238E27FC236}">
                <a16:creationId xmlns:a16="http://schemas.microsoft.com/office/drawing/2014/main" id="{66387E93-5025-4E68-B0DB-AD6596FF6FD1}"/>
              </a:ext>
            </a:extLst>
          </p:cNvPr>
          <p:cNvSpPr/>
          <p:nvPr/>
        </p:nvSpPr>
        <p:spPr>
          <a:xfrm>
            <a:off x="838200" y="5029910"/>
            <a:ext cx="10668000" cy="1669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400" i="1" spc="300" dirty="0">
                <a:solidFill>
                  <a:schemeClr val="bg1"/>
                </a:solidFill>
                <a:latin typeface="Bebas Neue" panose="020B0606020202050201" pitchFamily="34" charset="0"/>
              </a:rPr>
              <a:t>Classroom Learning Environments</a:t>
            </a:r>
            <a:endParaRPr lang="en-US" i="1" dirty="0">
              <a:solidFill>
                <a:schemeClr val="bg1"/>
              </a:solidFill>
              <a:latin typeface="+mj-lt"/>
            </a:endParaRPr>
          </a:p>
        </p:txBody>
      </p:sp>
    </p:spTree>
    <p:extLst>
      <p:ext uri="{BB962C8B-B14F-4D97-AF65-F5344CB8AC3E}">
        <p14:creationId xmlns:p14="http://schemas.microsoft.com/office/powerpoint/2010/main" val="171055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4361" y="1227163"/>
            <a:ext cx="6193216" cy="4646825"/>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10</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sz="3600" b="1" dirty="0">
                <a:solidFill>
                  <a:schemeClr val="bg1"/>
                </a:solidFill>
              </a:rPr>
              <a:t>EVIDENCE EXAMPLE</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F4421B57-0867-4994-887B-4ABD4564C2F3}"/>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60000"/>
              <a:buNone/>
            </a:pPr>
            <a:r>
              <a:rPr lang="en-US" sz="3200" dirty="0">
                <a:solidFill>
                  <a:schemeClr val="tx2"/>
                </a:solidFill>
                <a:latin typeface="Garamond" panose="02020404030301010803" pitchFamily="18" charset="0"/>
              </a:rPr>
              <a:t>Is it </a:t>
            </a:r>
            <a:r>
              <a:rPr lang="en-US" sz="3200" b="1" dirty="0">
                <a:solidFill>
                  <a:schemeClr val="tx2"/>
                </a:solidFill>
                <a:latin typeface="Garamond" panose="02020404030301010803" pitchFamily="18" charset="0"/>
              </a:rPr>
              <a:t>relevant</a:t>
            </a:r>
            <a:r>
              <a:rPr lang="en-US" sz="3200" dirty="0">
                <a:solidFill>
                  <a:schemeClr val="tx2"/>
                </a:solidFill>
                <a:latin typeface="Garamond" panose="02020404030301010803" pitchFamily="18" charset="0"/>
              </a:rPr>
              <a:t>?</a:t>
            </a:r>
          </a:p>
          <a:p>
            <a:pPr>
              <a:buSzPct val="60000"/>
              <a:buFont typeface="Wingdings" panose="05000000000000000000" pitchFamily="2" charset="2"/>
              <a:buChar char="ü"/>
            </a:pPr>
            <a:r>
              <a:rPr lang="en-US" sz="2600" dirty="0">
                <a:solidFill>
                  <a:schemeClr val="tx2"/>
                </a:solidFill>
                <a:latin typeface="Garamond" panose="02020404030301010803" pitchFamily="18" charset="0"/>
              </a:rPr>
              <a:t>The claim and reason are about how kids should go to bed early because it is good for their health; the evidence is directly related to this.</a:t>
            </a:r>
          </a:p>
        </p:txBody>
      </p:sp>
      <p:pic>
        <p:nvPicPr>
          <p:cNvPr id="16" name="Picture 15" descr="A picture containing object, clock, sign&#10;&#10;Description automatically generated">
            <a:extLst>
              <a:ext uri="{FF2B5EF4-FFF2-40B4-BE49-F238E27FC236}">
                <a16:creationId xmlns:a16="http://schemas.microsoft.com/office/drawing/2014/main" id="{AFA5D520-BA74-4A1C-8A89-BC90FFDB6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910" y="5478085"/>
            <a:ext cx="952901" cy="536006"/>
          </a:xfrm>
          <a:prstGeom prst="rect">
            <a:avLst/>
          </a:prstGeom>
        </p:spPr>
      </p:pic>
    </p:spTree>
    <p:extLst>
      <p:ext uri="{BB962C8B-B14F-4D97-AF65-F5344CB8AC3E}">
        <p14:creationId xmlns:p14="http://schemas.microsoft.com/office/powerpoint/2010/main" val="3007608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4361" y="1227163"/>
            <a:ext cx="6193216" cy="4646825"/>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11</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sz="3600" b="1" dirty="0">
                <a:solidFill>
                  <a:schemeClr val="bg1"/>
                </a:solidFill>
              </a:rPr>
              <a:t>EVIDENCE EXAMPLE</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248E6C96-4722-4EF2-9615-0581CC3E064D}"/>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60000"/>
              <a:buNone/>
            </a:pPr>
            <a:r>
              <a:rPr lang="en-US" sz="3200" dirty="0">
                <a:solidFill>
                  <a:schemeClr val="tx2"/>
                </a:solidFill>
                <a:latin typeface="Garamond" panose="02020404030301010803" pitchFamily="18" charset="0"/>
              </a:rPr>
              <a:t>Is it </a:t>
            </a:r>
            <a:r>
              <a:rPr lang="en-US" sz="3200" b="1" dirty="0">
                <a:solidFill>
                  <a:schemeClr val="tx2"/>
                </a:solidFill>
                <a:latin typeface="Garamond" panose="02020404030301010803" pitchFamily="18" charset="0"/>
              </a:rPr>
              <a:t>credible</a:t>
            </a:r>
            <a:r>
              <a:rPr lang="en-US" sz="3200" dirty="0">
                <a:solidFill>
                  <a:schemeClr val="tx2"/>
                </a:solidFill>
                <a:latin typeface="Garamond" panose="02020404030301010803" pitchFamily="18" charset="0"/>
              </a:rPr>
              <a:t>?</a:t>
            </a:r>
          </a:p>
          <a:p>
            <a:pPr>
              <a:buSzPct val="60000"/>
              <a:buFont typeface="Wingdings" panose="05000000000000000000" pitchFamily="2" charset="2"/>
              <a:buChar char="ü"/>
            </a:pPr>
            <a:r>
              <a:rPr lang="en-US" dirty="0">
                <a:solidFill>
                  <a:schemeClr val="tx2"/>
                </a:solidFill>
                <a:latin typeface="Garamond" panose="02020404030301010803" pitchFamily="18" charset="0"/>
              </a:rPr>
              <a:t>A doctor is a reliable source of information about health and illness.</a:t>
            </a:r>
            <a:endParaRPr lang="en-US" b="1" dirty="0">
              <a:solidFill>
                <a:schemeClr val="tx2"/>
              </a:solidFill>
              <a:latin typeface="Garamond" panose="02020404030301010803" pitchFamily="18" charset="0"/>
            </a:endParaRPr>
          </a:p>
        </p:txBody>
      </p:sp>
      <p:pic>
        <p:nvPicPr>
          <p:cNvPr id="13" name="Picture 12" descr="A picture containing object, clock, sign&#10;&#10;Description automatically generated">
            <a:extLst>
              <a:ext uri="{FF2B5EF4-FFF2-40B4-BE49-F238E27FC236}">
                <a16:creationId xmlns:a16="http://schemas.microsoft.com/office/drawing/2014/main" id="{3DFA9225-C778-4251-95E2-11A6CBAFF8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910" y="5478085"/>
            <a:ext cx="952901" cy="536006"/>
          </a:xfrm>
          <a:prstGeom prst="rect">
            <a:avLst/>
          </a:prstGeom>
        </p:spPr>
      </p:pic>
    </p:spTree>
    <p:extLst>
      <p:ext uri="{BB962C8B-B14F-4D97-AF65-F5344CB8AC3E}">
        <p14:creationId xmlns:p14="http://schemas.microsoft.com/office/powerpoint/2010/main" val="1516016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B6D6510D-F813-4DD6-9D64-367950280068}"/>
              </a:ext>
            </a:extLst>
          </p:cNvPr>
          <p:cNvSpPr txBox="1">
            <a:spLocks/>
          </p:cNvSpPr>
          <p:nvPr/>
        </p:nvSpPr>
        <p:spPr>
          <a:xfrm>
            <a:off x="839788" y="2346158"/>
            <a:ext cx="397605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sz="2600" dirty="0">
                <a:solidFill>
                  <a:schemeClr val="tx2"/>
                </a:solidFill>
                <a:latin typeface="Garamond" panose="02020404030301010803" pitchFamily="18" charset="0"/>
              </a:rPr>
              <a:t>Using multiple sources of evidence strengthens an argument by adding support.</a:t>
            </a:r>
          </a:p>
          <a:p>
            <a:pPr>
              <a:buSzPct val="60000"/>
              <a:buFont typeface="Wingdings" panose="05000000000000000000" pitchFamily="2" charset="2"/>
              <a:buChar char="ü"/>
            </a:pPr>
            <a:r>
              <a:rPr lang="en-US" sz="2600" dirty="0">
                <a:solidFill>
                  <a:schemeClr val="tx2"/>
                </a:solidFill>
                <a:latin typeface="Garamond" panose="02020404030301010803" pitchFamily="18" charset="0"/>
              </a:rPr>
              <a:t>The accuracy of evidence can be validated by finding similar information in multiple sources</a:t>
            </a:r>
          </a:p>
        </p:txBody>
      </p:sp>
      <p:sp>
        <p:nvSpPr>
          <p:cNvPr id="20" name="Right Triangle 19">
            <a:extLst>
              <a:ext uri="{FF2B5EF4-FFF2-40B4-BE49-F238E27FC236}">
                <a16:creationId xmlns:a16="http://schemas.microsoft.com/office/drawing/2014/main" id="{9FF26E47-E166-4539-BF2D-0487116AEEE8}"/>
              </a:ext>
            </a:extLst>
          </p:cNvPr>
          <p:cNvSpPr/>
          <p:nvPr/>
        </p:nvSpPr>
        <p:spPr>
          <a:xfrm rot="10800000">
            <a:off x="5422811" y="5394788"/>
            <a:ext cx="666428" cy="619932"/>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8D9B46C6-E483-43B7-AE8F-1854140C72E6}"/>
              </a:ext>
            </a:extLst>
          </p:cNvPr>
          <p:cNvSpPr/>
          <p:nvPr/>
        </p:nvSpPr>
        <p:spPr>
          <a:xfrm>
            <a:off x="5332395" y="5303520"/>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4">
            <a:extLst>
              <a:ext uri="{FF2B5EF4-FFF2-40B4-BE49-F238E27FC236}">
                <a16:creationId xmlns:a16="http://schemas.microsoft.com/office/drawing/2014/main" id="{FF1BFB7C-32A5-48E2-A73A-DDCCBF8DB745}"/>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Slide Number Placeholder 2">
            <a:extLst>
              <a:ext uri="{FF2B5EF4-FFF2-40B4-BE49-F238E27FC236}">
                <a16:creationId xmlns:a16="http://schemas.microsoft.com/office/drawing/2014/main" id="{9305D9B6-467F-4A15-BD06-81C954B202A3}"/>
              </a:ext>
            </a:extLst>
          </p:cNvPr>
          <p:cNvSpPr>
            <a:spLocks noGrp="1"/>
          </p:cNvSpPr>
          <p:nvPr>
            <p:ph type="sldNum" sz="quarter" idx="12"/>
          </p:nvPr>
        </p:nvSpPr>
        <p:spPr/>
        <p:txBody>
          <a:bodyPr/>
          <a:lstStyle/>
          <a:p>
            <a:fld id="{EEE06FBF-71E0-4FCC-8E80-4A163040A9FC}" type="slidenum">
              <a:rPr lang="en-US" smtClean="0"/>
              <a:t>12</a:t>
            </a:fld>
            <a:endParaRPr lang="en-US"/>
          </a:p>
        </p:txBody>
      </p:sp>
      <p:sp>
        <p:nvSpPr>
          <p:cNvPr id="10" name="Right Triangle 9">
            <a:extLst>
              <a:ext uri="{FF2B5EF4-FFF2-40B4-BE49-F238E27FC236}">
                <a16:creationId xmlns:a16="http://schemas.microsoft.com/office/drawing/2014/main" id="{031AFB4E-81F0-BA4B-A800-F369E32DDD22}"/>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8" y="457200"/>
            <a:ext cx="4875212" cy="1600200"/>
          </a:xfrm>
          <a:solidFill>
            <a:srgbClr val="15637C"/>
          </a:solidFill>
          <a:ln>
            <a:noFill/>
          </a:ln>
        </p:spPr>
        <p:txBody>
          <a:bodyPr lIns="182880">
            <a:normAutofit/>
          </a:bodyPr>
          <a:lstStyle/>
          <a:p>
            <a:r>
              <a:rPr lang="en-US" sz="3600" b="1" dirty="0">
                <a:solidFill>
                  <a:schemeClr val="bg1"/>
                </a:solidFill>
              </a:rPr>
              <a:t>CROSS-CHECKING EVIDENCE</a:t>
            </a:r>
          </a:p>
        </p:txBody>
      </p:sp>
      <p:graphicFrame>
        <p:nvGraphicFramePr>
          <p:cNvPr id="12" name="Object 11">
            <a:extLst>
              <a:ext uri="{FF2B5EF4-FFF2-40B4-BE49-F238E27FC236}">
                <a16:creationId xmlns:a16="http://schemas.microsoft.com/office/drawing/2014/main" id="{B04E9392-F262-0744-B188-FC4028596350}"/>
              </a:ext>
            </a:extLst>
          </p:cNvPr>
          <p:cNvGraphicFramePr>
            <a:graphicFrameLocks noChangeAspect="1"/>
          </p:cNvGraphicFramePr>
          <p:nvPr>
            <p:extLst>
              <p:ext uri="{D42A27DB-BD31-4B8C-83A1-F6EECF244321}">
                <p14:modId xmlns:p14="http://schemas.microsoft.com/office/powerpoint/2010/main" val="3875883416"/>
              </p:ext>
            </p:extLst>
          </p:nvPr>
        </p:nvGraphicFramePr>
        <p:xfrm>
          <a:off x="7407104" y="3880223"/>
          <a:ext cx="1833369" cy="1809399"/>
        </p:xfrm>
        <a:graphic>
          <a:graphicData uri="http://schemas.openxmlformats.org/presentationml/2006/ole">
            <mc:AlternateContent xmlns:mc="http://schemas.openxmlformats.org/markup-compatibility/2006">
              <mc:Choice xmlns:v="urn:schemas-microsoft-com:vml" Requires="v">
                <p:oleObj spid="_x0000_s1094" r:id="rId4" imgW="4977720" imgH="4914000" progId="">
                  <p:embed/>
                </p:oleObj>
              </mc:Choice>
              <mc:Fallback>
                <p:oleObj r:id="rId4" imgW="4977720" imgH="4914000" progId="">
                  <p:embed/>
                  <p:pic>
                    <p:nvPicPr>
                      <p:cNvPr id="14" name="Object 13"/>
                      <p:cNvPicPr/>
                      <p:nvPr/>
                    </p:nvPicPr>
                    <p:blipFill>
                      <a:blip r:embed="rId5"/>
                      <a:stretch>
                        <a:fillRect/>
                      </a:stretch>
                    </p:blipFill>
                    <p:spPr>
                      <a:xfrm>
                        <a:off x="7407104" y="3880223"/>
                        <a:ext cx="1833369" cy="1809399"/>
                      </a:xfrm>
                      <a:prstGeom prst="rect">
                        <a:avLst/>
                      </a:prstGeom>
                    </p:spPr>
                  </p:pic>
                </p:oleObj>
              </mc:Fallback>
            </mc:AlternateContent>
          </a:graphicData>
        </a:graphic>
      </p:graphicFrame>
      <p:grpSp>
        <p:nvGrpSpPr>
          <p:cNvPr id="13" name="Group 12">
            <a:extLst>
              <a:ext uri="{FF2B5EF4-FFF2-40B4-BE49-F238E27FC236}">
                <a16:creationId xmlns:a16="http://schemas.microsoft.com/office/drawing/2014/main" id="{3B00FE42-8B3F-2340-89BB-2EA85B1500BC}"/>
              </a:ext>
            </a:extLst>
          </p:cNvPr>
          <p:cNvGrpSpPr/>
          <p:nvPr/>
        </p:nvGrpSpPr>
        <p:grpSpPr>
          <a:xfrm>
            <a:off x="5555848" y="1963885"/>
            <a:ext cx="5048487" cy="2660283"/>
            <a:chOff x="1837001" y="2523420"/>
            <a:chExt cx="5048487" cy="2660283"/>
          </a:xfrm>
        </p:grpSpPr>
        <p:grpSp>
          <p:nvGrpSpPr>
            <p:cNvPr id="14" name="Group 13">
              <a:extLst>
                <a:ext uri="{FF2B5EF4-FFF2-40B4-BE49-F238E27FC236}">
                  <a16:creationId xmlns:a16="http://schemas.microsoft.com/office/drawing/2014/main" id="{8F2AA280-2FEB-7B44-8A68-C674AB08A8AA}"/>
                </a:ext>
              </a:extLst>
            </p:cNvPr>
            <p:cNvGrpSpPr/>
            <p:nvPr/>
          </p:nvGrpSpPr>
          <p:grpSpPr>
            <a:xfrm>
              <a:off x="1837001" y="2523420"/>
              <a:ext cx="5048487" cy="2660283"/>
              <a:chOff x="1803444" y="3426255"/>
              <a:chExt cx="5048487" cy="2150402"/>
            </a:xfrm>
          </p:grpSpPr>
          <p:sp>
            <p:nvSpPr>
              <p:cNvPr id="17" name="Cloud Callout 16">
                <a:extLst>
                  <a:ext uri="{FF2B5EF4-FFF2-40B4-BE49-F238E27FC236}">
                    <a16:creationId xmlns:a16="http://schemas.microsoft.com/office/drawing/2014/main" id="{8BC1CBFE-CBD3-6B45-ABDC-542753A16F71}"/>
                  </a:ext>
                </a:extLst>
              </p:cNvPr>
              <p:cNvSpPr/>
              <p:nvPr/>
            </p:nvSpPr>
            <p:spPr>
              <a:xfrm>
                <a:off x="1803444" y="4298672"/>
                <a:ext cx="1971413" cy="1021361"/>
              </a:xfrm>
              <a:prstGeom prst="cloudCallout">
                <a:avLst>
                  <a:gd name="adj1" fmla="val 43963"/>
                  <a:gd name="adj2" fmla="val 68382"/>
                </a:avLst>
              </a:prstGeom>
              <a:solidFill>
                <a:srgbClr val="E5732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ular Callout 17">
                <a:extLst>
                  <a:ext uri="{FF2B5EF4-FFF2-40B4-BE49-F238E27FC236}">
                    <a16:creationId xmlns:a16="http://schemas.microsoft.com/office/drawing/2014/main" id="{8A39C9A4-A66A-B449-A6F0-9CAB1AE64998}"/>
                  </a:ext>
                </a:extLst>
              </p:cNvPr>
              <p:cNvSpPr/>
              <p:nvPr/>
            </p:nvSpPr>
            <p:spPr>
              <a:xfrm rot="522437">
                <a:off x="4721796" y="3426255"/>
                <a:ext cx="1899611" cy="872455"/>
              </a:xfrm>
              <a:prstGeom prst="wedgeRoundRectCallout">
                <a:avLst>
                  <a:gd name="adj1" fmla="val 8675"/>
                  <a:gd name="adj2" fmla="val 72115"/>
                  <a:gd name="adj3" fmla="val 16667"/>
                </a:avLst>
              </a:prstGeom>
              <a:solidFill>
                <a:srgbClr val="E6C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Experiments</a:t>
                </a:r>
              </a:p>
            </p:txBody>
          </p:sp>
          <p:sp>
            <p:nvSpPr>
              <p:cNvPr id="19" name="Rounded Rectangular Callout 18">
                <a:extLst>
                  <a:ext uri="{FF2B5EF4-FFF2-40B4-BE49-F238E27FC236}">
                    <a16:creationId xmlns:a16="http://schemas.microsoft.com/office/drawing/2014/main" id="{B39B2D78-BD1C-1146-A573-14FA622B3D48}"/>
                  </a:ext>
                </a:extLst>
              </p:cNvPr>
              <p:cNvSpPr/>
              <p:nvPr/>
            </p:nvSpPr>
            <p:spPr>
              <a:xfrm rot="21355460">
                <a:off x="3496995" y="4043444"/>
                <a:ext cx="1768559" cy="818400"/>
              </a:xfrm>
              <a:prstGeom prst="wedgeRoundRectCallout">
                <a:avLst>
                  <a:gd name="adj1" fmla="val -11485"/>
                  <a:gd name="adj2" fmla="val 66801"/>
                  <a:gd name="adj3" fmla="val 16667"/>
                </a:avLst>
              </a:prstGeom>
              <a:solidFill>
                <a:srgbClr val="DD3679">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Literature</a:t>
                </a:r>
              </a:p>
            </p:txBody>
          </p:sp>
          <p:sp>
            <p:nvSpPr>
              <p:cNvPr id="22" name="Oval Callout 21">
                <a:extLst>
                  <a:ext uri="{FF2B5EF4-FFF2-40B4-BE49-F238E27FC236}">
                    <a16:creationId xmlns:a16="http://schemas.microsoft.com/office/drawing/2014/main" id="{07937957-571E-E249-93B7-E548E95818A8}"/>
                  </a:ext>
                </a:extLst>
              </p:cNvPr>
              <p:cNvSpPr/>
              <p:nvPr/>
            </p:nvSpPr>
            <p:spPr>
              <a:xfrm rot="815851">
                <a:off x="5097356" y="4545182"/>
                <a:ext cx="1754575" cy="1031475"/>
              </a:xfrm>
              <a:prstGeom prst="wedgeEllipseCallout">
                <a:avLst>
                  <a:gd name="adj1" fmla="val -36355"/>
                  <a:gd name="adj2" fmla="val 47468"/>
                </a:avLst>
              </a:prstGeom>
              <a:solidFill>
                <a:srgbClr val="8ECFCD">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27D0BE2C-5153-1041-87C3-7A60CECC7851}"/>
                </a:ext>
              </a:extLst>
            </p:cNvPr>
            <p:cNvSpPr txBox="1"/>
            <p:nvPr/>
          </p:nvSpPr>
          <p:spPr>
            <a:xfrm rot="20534430">
              <a:off x="1952284" y="3975585"/>
              <a:ext cx="1641796" cy="400110"/>
            </a:xfrm>
            <a:prstGeom prst="rect">
              <a:avLst/>
            </a:prstGeom>
            <a:noFill/>
          </p:spPr>
          <p:txBody>
            <a:bodyPr wrap="none" rtlCol="0">
              <a:spAutoFit/>
            </a:bodyPr>
            <a:lstStyle/>
            <a:p>
              <a:r>
                <a:rPr lang="en-US" sz="2000" b="1" dirty="0">
                  <a:solidFill>
                    <a:schemeClr val="bg1"/>
                  </a:solidFill>
                </a:rPr>
                <a:t>Experiences</a:t>
              </a:r>
            </a:p>
          </p:txBody>
        </p:sp>
        <p:sp>
          <p:nvSpPr>
            <p:cNvPr id="16" name="TextBox 15">
              <a:extLst>
                <a:ext uri="{FF2B5EF4-FFF2-40B4-BE49-F238E27FC236}">
                  <a16:creationId xmlns:a16="http://schemas.microsoft.com/office/drawing/2014/main" id="{EFC8DDE7-9EE7-3346-833D-5893336DF34B}"/>
                </a:ext>
              </a:extLst>
            </p:cNvPr>
            <p:cNvSpPr txBox="1"/>
            <p:nvPr/>
          </p:nvSpPr>
          <p:spPr>
            <a:xfrm rot="1142073">
              <a:off x="5398318" y="4328312"/>
              <a:ext cx="1210588" cy="461665"/>
            </a:xfrm>
            <a:prstGeom prst="rect">
              <a:avLst/>
            </a:prstGeom>
            <a:noFill/>
          </p:spPr>
          <p:txBody>
            <a:bodyPr wrap="none" rtlCol="0">
              <a:spAutoFit/>
            </a:bodyPr>
            <a:lstStyle/>
            <a:p>
              <a:r>
                <a:rPr lang="en-US" sz="2400" dirty="0">
                  <a:solidFill>
                    <a:schemeClr val="bg1"/>
                  </a:solidFill>
                </a:rPr>
                <a:t>Experts</a:t>
              </a:r>
            </a:p>
          </p:txBody>
        </p:sp>
      </p:grpSp>
      <p:sp>
        <p:nvSpPr>
          <p:cNvPr id="23" name="TextBox 22">
            <a:extLst>
              <a:ext uri="{FF2B5EF4-FFF2-40B4-BE49-F238E27FC236}">
                <a16:creationId xmlns:a16="http://schemas.microsoft.com/office/drawing/2014/main" id="{5838AB63-1E64-084C-A4B6-C31C1B8594F6}"/>
              </a:ext>
            </a:extLst>
          </p:cNvPr>
          <p:cNvSpPr txBox="1"/>
          <p:nvPr/>
        </p:nvSpPr>
        <p:spPr>
          <a:xfrm>
            <a:off x="7806055" y="5024459"/>
            <a:ext cx="1206131" cy="523220"/>
          </a:xfrm>
          <a:prstGeom prst="rect">
            <a:avLst/>
          </a:prstGeom>
          <a:noFill/>
        </p:spPr>
        <p:txBody>
          <a:bodyPr wrap="square" rtlCol="0">
            <a:spAutoFit/>
          </a:bodyPr>
          <a:lstStyle/>
          <a:p>
            <a:r>
              <a:rPr lang="en-US" sz="2800" dirty="0">
                <a:solidFill>
                  <a:schemeClr val="bg1"/>
                </a:solidFill>
              </a:rPr>
              <a:t>Claim</a:t>
            </a:r>
          </a:p>
        </p:txBody>
      </p:sp>
      <p:sp>
        <p:nvSpPr>
          <p:cNvPr id="24" name="Rounded Rectangular Callout 23">
            <a:extLst>
              <a:ext uri="{FF2B5EF4-FFF2-40B4-BE49-F238E27FC236}">
                <a16:creationId xmlns:a16="http://schemas.microsoft.com/office/drawing/2014/main" id="{D0C84C28-8DA9-6540-9B37-5EA5C4D56712}"/>
              </a:ext>
            </a:extLst>
          </p:cNvPr>
          <p:cNvSpPr/>
          <p:nvPr/>
        </p:nvSpPr>
        <p:spPr>
          <a:xfrm rot="20272919">
            <a:off x="6301956" y="2105496"/>
            <a:ext cx="1744695" cy="664448"/>
          </a:xfrm>
          <a:prstGeom prst="wedgeRoundRectCallout">
            <a:avLst>
              <a:gd name="adj1" fmla="val -20982"/>
              <a:gd name="adj2" fmla="val 7683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Calculations</a:t>
            </a:r>
          </a:p>
        </p:txBody>
      </p:sp>
      <p:pic>
        <p:nvPicPr>
          <p:cNvPr id="25" name="Picture 24" descr="A picture containing object, clock, sign&#10;&#10;Description automatically generated">
            <a:extLst>
              <a:ext uri="{FF2B5EF4-FFF2-40B4-BE49-F238E27FC236}">
                <a16:creationId xmlns:a16="http://schemas.microsoft.com/office/drawing/2014/main" id="{C0E18E54-8438-4828-B947-9F5BEDFCC4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6753" y="5614423"/>
            <a:ext cx="761657" cy="428431"/>
          </a:xfrm>
          <a:prstGeom prst="rect">
            <a:avLst/>
          </a:prstGeom>
        </p:spPr>
      </p:pic>
    </p:spTree>
    <p:extLst>
      <p:ext uri="{BB962C8B-B14F-4D97-AF65-F5344CB8AC3E}">
        <p14:creationId xmlns:p14="http://schemas.microsoft.com/office/powerpoint/2010/main" val="2823907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3CFD-E78D-4659-BBA2-F570E0CAB6C3}"/>
              </a:ext>
            </a:extLst>
          </p:cNvPr>
          <p:cNvSpPr>
            <a:spLocks noGrp="1"/>
          </p:cNvSpPr>
          <p:nvPr>
            <p:ph type="title"/>
          </p:nvPr>
        </p:nvSpPr>
        <p:spPr>
          <a:xfrm>
            <a:off x="831850" y="940890"/>
            <a:ext cx="10515600" cy="2852737"/>
          </a:xfrm>
          <a:solidFill>
            <a:srgbClr val="15647D"/>
          </a:solidFill>
        </p:spPr>
        <p:txBody>
          <a:bodyPr lIns="91440" anchor="ctr">
            <a:normAutofit/>
          </a:bodyPr>
          <a:lstStyle/>
          <a:p>
            <a:pPr algn="ctr"/>
            <a:r>
              <a:rPr lang="en-US" b="1" cap="small" dirty="0">
                <a:solidFill>
                  <a:schemeClr val="bg1"/>
                </a:solidFill>
              </a:rPr>
              <a:t>EVALUATING </a:t>
            </a:r>
            <a:r>
              <a:rPr lang="en-US" b="1" cap="small">
                <a:solidFill>
                  <a:schemeClr val="bg1"/>
                </a:solidFill>
              </a:rPr>
              <a:t>REASONS AND REASONING</a:t>
            </a:r>
            <a:endParaRPr lang="en-US" b="1" cap="small" dirty="0">
              <a:solidFill>
                <a:schemeClr val="bg1"/>
              </a:solidFill>
            </a:endParaRPr>
          </a:p>
        </p:txBody>
      </p:sp>
      <p:sp>
        <p:nvSpPr>
          <p:cNvPr id="7" name="Rectangle 6">
            <a:extLst>
              <a:ext uri="{FF2B5EF4-FFF2-40B4-BE49-F238E27FC236}">
                <a16:creationId xmlns:a16="http://schemas.microsoft.com/office/drawing/2014/main" id="{EE4EFD90-4F64-4C4D-8BFA-0AF35D007CCD}"/>
              </a:ext>
            </a:extLst>
          </p:cNvPr>
          <p:cNvSpPr/>
          <p:nvPr/>
        </p:nvSpPr>
        <p:spPr>
          <a:xfrm>
            <a:off x="0" y="0"/>
            <a:ext cx="12192000" cy="6858000"/>
          </a:xfrm>
          <a:prstGeom prst="rect">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DDF4ABA-9C40-44FC-8887-EA6D24B993D8}"/>
              </a:ext>
            </a:extLst>
          </p:cNvPr>
          <p:cNvSpPr>
            <a:spLocks noGrp="1"/>
          </p:cNvSpPr>
          <p:nvPr>
            <p:ph type="sldNum" sz="quarter" idx="12"/>
          </p:nvPr>
        </p:nvSpPr>
        <p:spPr/>
        <p:txBody>
          <a:bodyPr/>
          <a:lstStyle/>
          <a:p>
            <a:fld id="{EEE06FBF-71E0-4FCC-8E80-4A163040A9FC}" type="slidenum">
              <a:rPr lang="en-US" smtClean="0"/>
              <a:t>13</a:t>
            </a:fld>
            <a:endParaRPr lang="en-US"/>
          </a:p>
        </p:txBody>
      </p:sp>
      <p:sp>
        <p:nvSpPr>
          <p:cNvPr id="8" name="Text Placeholder 2">
            <a:extLst>
              <a:ext uri="{FF2B5EF4-FFF2-40B4-BE49-F238E27FC236}">
                <a16:creationId xmlns:a16="http://schemas.microsoft.com/office/drawing/2014/main" id="{1BC0BE62-A575-4F3D-A073-3A8EF08B2B2D}"/>
              </a:ext>
            </a:extLst>
          </p:cNvPr>
          <p:cNvSpPr>
            <a:spLocks noGrp="1"/>
          </p:cNvSpPr>
          <p:nvPr>
            <p:ph type="body" idx="1"/>
          </p:nvPr>
        </p:nvSpPr>
        <p:spPr>
          <a:xfrm>
            <a:off x="831850" y="4222679"/>
            <a:ext cx="10515600" cy="1961305"/>
          </a:xfrm>
          <a:noFill/>
          <a:ln w="38100">
            <a:solidFill>
              <a:schemeClr val="tx1"/>
            </a:solidFill>
          </a:ln>
        </p:spPr>
        <p:txBody>
          <a:bodyPr lIns="274320" anchor="b">
            <a:normAutofit/>
          </a:bodyPr>
          <a:lstStyle/>
          <a:p>
            <a:r>
              <a:rPr lang="en-US" sz="3200" b="1" dirty="0">
                <a:solidFill>
                  <a:schemeClr val="tx1">
                    <a:lumMod val="50000"/>
                  </a:schemeClr>
                </a:solidFill>
                <a:latin typeface="+mj-lt"/>
              </a:rPr>
              <a:t>Reasons should be relevant to the claim in order to add weight to an argument. Reasoning should clearly link the evidence to the claim.</a:t>
            </a:r>
          </a:p>
        </p:txBody>
      </p:sp>
      <p:sp>
        <p:nvSpPr>
          <p:cNvPr id="9" name="Footer Placeholder 4">
            <a:extLst>
              <a:ext uri="{FF2B5EF4-FFF2-40B4-BE49-F238E27FC236}">
                <a16:creationId xmlns:a16="http://schemas.microsoft.com/office/drawing/2014/main" id="{91CC8B92-2946-4796-A64A-24D519057E10}"/>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4" name="Right Triangle 3">
            <a:extLst>
              <a:ext uri="{FF2B5EF4-FFF2-40B4-BE49-F238E27FC236}">
                <a16:creationId xmlns:a16="http://schemas.microsoft.com/office/drawing/2014/main" id="{A0892133-8FB7-40AF-A48F-62D6031C6C54}"/>
              </a:ext>
            </a:extLst>
          </p:cNvPr>
          <p:cNvSpPr/>
          <p:nvPr/>
        </p:nvSpPr>
        <p:spPr>
          <a:xfrm rot="10800000" flipH="1">
            <a:off x="1516314" y="3793626"/>
            <a:ext cx="1047777" cy="744816"/>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3592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5506C9B2-6331-40A3-B7AD-B8A482E57AF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427" b="64977" l="10462" r="41769"/>
                    </a14:imgEffect>
                  </a14:imgLayer>
                </a14:imgProps>
              </a:ext>
              <a:ext uri="{28A0092B-C50C-407E-A947-70E740481C1C}">
                <a14:useLocalDpi xmlns:a14="http://schemas.microsoft.com/office/drawing/2010/main" val="0"/>
              </a:ext>
            </a:extLst>
          </a:blip>
          <a:srcRect l="6631" t="13513" r="54210" b="35056"/>
          <a:stretch/>
        </p:blipFill>
        <p:spPr>
          <a:xfrm rot="18389109" flipH="1">
            <a:off x="7419601" y="2515291"/>
            <a:ext cx="1928463" cy="3282753"/>
          </a:xfrm>
          <a:prstGeom prst="rect">
            <a:avLst/>
          </a:prstGeom>
        </p:spPr>
      </p:pic>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solidFill>
            <a:srgbClr val="14647E"/>
          </a:solidFill>
        </p:spPr>
        <p:txBody>
          <a:bodyPr anchor="ctr"/>
          <a:lstStyle/>
          <a:p>
            <a:r>
              <a:rPr lang="en-US" b="1" dirty="0">
                <a:solidFill>
                  <a:schemeClr val="bg1"/>
                </a:solidFill>
              </a:rPr>
              <a:t>REASONS</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14</a:t>
            </a:fld>
            <a:endParaRPr lang="en-US"/>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pic>
        <p:nvPicPr>
          <p:cNvPr id="11" name="Picture 10">
            <a:extLst>
              <a:ext uri="{FF2B5EF4-FFF2-40B4-BE49-F238E27FC236}">
                <a16:creationId xmlns:a16="http://schemas.microsoft.com/office/drawing/2014/main" id="{53FB10B4-3E46-7449-B3A3-EA11C44C576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427" b="64977" l="10462" r="41769"/>
                    </a14:imgEffect>
                  </a14:imgLayer>
                </a14:imgProps>
              </a:ext>
              <a:ext uri="{28A0092B-C50C-407E-A947-70E740481C1C}">
                <a14:useLocalDpi xmlns:a14="http://schemas.microsoft.com/office/drawing/2010/main" val="0"/>
              </a:ext>
            </a:extLst>
          </a:blip>
          <a:srcRect l="6631" t="13513" r="54210" b="35056"/>
          <a:stretch/>
        </p:blipFill>
        <p:spPr>
          <a:xfrm rot="3210891">
            <a:off x="2832474" y="2516939"/>
            <a:ext cx="1928463" cy="3282753"/>
          </a:xfrm>
          <a:prstGeom prst="rect">
            <a:avLst/>
          </a:prstGeom>
        </p:spPr>
      </p:pic>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CE1AE84-A0AE-014B-AF8E-C8C1D03233A1}"/>
              </a:ext>
            </a:extLst>
          </p:cNvPr>
          <p:cNvSpPr/>
          <p:nvPr/>
        </p:nvSpPr>
        <p:spPr>
          <a:xfrm>
            <a:off x="4626180" y="3013157"/>
            <a:ext cx="2926080" cy="1005840"/>
          </a:xfrm>
          <a:prstGeom prst="rect">
            <a:avLst/>
          </a:prstGeom>
          <a:solidFill>
            <a:schemeClr val="accent3">
              <a:lumMod val="75000"/>
            </a:schemeClr>
          </a:solidFill>
          <a:ln w="57150">
            <a:solidFill>
              <a:schemeClr val="accent3">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REASONS</a:t>
            </a:r>
          </a:p>
        </p:txBody>
      </p:sp>
      <p:sp>
        <p:nvSpPr>
          <p:cNvPr id="17" name="Rectangle 16">
            <a:extLst>
              <a:ext uri="{FF2B5EF4-FFF2-40B4-BE49-F238E27FC236}">
                <a16:creationId xmlns:a16="http://schemas.microsoft.com/office/drawing/2014/main" id="{A27A8937-1133-5D4C-BC88-EE5CC9EE7A4D}"/>
              </a:ext>
            </a:extLst>
          </p:cNvPr>
          <p:cNvSpPr/>
          <p:nvPr/>
        </p:nvSpPr>
        <p:spPr>
          <a:xfrm>
            <a:off x="7655838" y="4900988"/>
            <a:ext cx="2926080" cy="1005840"/>
          </a:xfrm>
          <a:prstGeom prst="rect">
            <a:avLst/>
          </a:prstGeom>
          <a:solidFill>
            <a:schemeClr val="accent4">
              <a:lumMod val="75000"/>
            </a:schemeClr>
          </a:solidFill>
          <a:ln w="57150">
            <a:solidFill>
              <a:schemeClr val="accent4">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EVIDENCE</a:t>
            </a:r>
          </a:p>
        </p:txBody>
      </p:sp>
      <p:sp>
        <p:nvSpPr>
          <p:cNvPr id="16" name="Rectangle 15">
            <a:extLst>
              <a:ext uri="{FF2B5EF4-FFF2-40B4-BE49-F238E27FC236}">
                <a16:creationId xmlns:a16="http://schemas.microsoft.com/office/drawing/2014/main" id="{C9889D62-6E87-814B-8B02-57E11DBE6722}"/>
              </a:ext>
            </a:extLst>
          </p:cNvPr>
          <p:cNvSpPr/>
          <p:nvPr/>
        </p:nvSpPr>
        <p:spPr>
          <a:xfrm>
            <a:off x="1639530" y="4900988"/>
            <a:ext cx="2926080" cy="1005840"/>
          </a:xfrm>
          <a:prstGeom prst="rect">
            <a:avLst/>
          </a:prstGeom>
          <a:solidFill>
            <a:schemeClr val="accent1">
              <a:lumMod val="75000"/>
            </a:schemeClr>
          </a:solidFill>
          <a:ln w="57150">
            <a:solidFill>
              <a:schemeClr val="accent1">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CLAIM</a:t>
            </a:r>
          </a:p>
        </p:txBody>
      </p:sp>
      <p:cxnSp>
        <p:nvCxnSpPr>
          <p:cNvPr id="5" name="Straight Arrow Connector 4">
            <a:extLst>
              <a:ext uri="{FF2B5EF4-FFF2-40B4-BE49-F238E27FC236}">
                <a16:creationId xmlns:a16="http://schemas.microsoft.com/office/drawing/2014/main" id="{474935A7-C884-47FB-ADFE-03096D1FAAC7}"/>
              </a:ext>
            </a:extLst>
          </p:cNvPr>
          <p:cNvCxnSpPr/>
          <p:nvPr/>
        </p:nvCxnSpPr>
        <p:spPr>
          <a:xfrm flipH="1">
            <a:off x="4734382" y="5594165"/>
            <a:ext cx="2676293" cy="0"/>
          </a:xfrm>
          <a:prstGeom prst="straightConnector1">
            <a:avLst/>
          </a:prstGeom>
          <a:ln w="63500">
            <a:solidFill>
              <a:srgbClr val="52566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A064679-FFD3-47D0-A7AD-BA11F9245D35}"/>
              </a:ext>
            </a:extLst>
          </p:cNvPr>
          <p:cNvSpPr txBox="1"/>
          <p:nvPr/>
        </p:nvSpPr>
        <p:spPr>
          <a:xfrm>
            <a:off x="4829480" y="4985419"/>
            <a:ext cx="2581195" cy="584775"/>
          </a:xfrm>
          <a:prstGeom prst="rect">
            <a:avLst/>
          </a:prstGeom>
          <a:noFill/>
        </p:spPr>
        <p:txBody>
          <a:bodyPr wrap="square" rtlCol="0">
            <a:spAutoFit/>
          </a:bodyPr>
          <a:lstStyle/>
          <a:p>
            <a:pPr algn="ctr"/>
            <a:r>
              <a:rPr lang="en-US" sz="3200" b="1" dirty="0">
                <a:solidFill>
                  <a:srgbClr val="525663"/>
                </a:solidFill>
                <a:latin typeface="+mj-lt"/>
              </a:rPr>
              <a:t>Supports</a:t>
            </a:r>
          </a:p>
        </p:txBody>
      </p:sp>
      <p:grpSp>
        <p:nvGrpSpPr>
          <p:cNvPr id="6" name="Group 5">
            <a:extLst>
              <a:ext uri="{FF2B5EF4-FFF2-40B4-BE49-F238E27FC236}">
                <a16:creationId xmlns:a16="http://schemas.microsoft.com/office/drawing/2014/main" id="{33354965-C648-2540-9580-DC841624080E}"/>
              </a:ext>
            </a:extLst>
          </p:cNvPr>
          <p:cNvGrpSpPr/>
          <p:nvPr/>
        </p:nvGrpSpPr>
        <p:grpSpPr>
          <a:xfrm>
            <a:off x="1523425" y="2011066"/>
            <a:ext cx="9291068" cy="547255"/>
            <a:chOff x="1523425" y="1742127"/>
            <a:chExt cx="9291068" cy="547255"/>
          </a:xfrm>
        </p:grpSpPr>
        <p:sp>
          <p:nvSpPr>
            <p:cNvPr id="19" name="Rectangle 18">
              <a:extLst>
                <a:ext uri="{FF2B5EF4-FFF2-40B4-BE49-F238E27FC236}">
                  <a16:creationId xmlns:a16="http://schemas.microsoft.com/office/drawing/2014/main" id="{55268095-B4CB-EE41-8183-C02A0AA7FDDA}"/>
                </a:ext>
              </a:extLst>
            </p:cNvPr>
            <p:cNvSpPr/>
            <p:nvPr/>
          </p:nvSpPr>
          <p:spPr>
            <a:xfrm>
              <a:off x="1523425" y="1742127"/>
              <a:ext cx="9291068" cy="523220"/>
            </a:xfrm>
            <a:prstGeom prst="rect">
              <a:avLst/>
            </a:prstGeom>
            <a:solidFill>
              <a:schemeClr val="accent5"/>
            </a:solidFill>
            <a:ln>
              <a:solidFill>
                <a:srgbClr val="A735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5B2972D2-5B75-A54D-8674-3B25650396C7}"/>
                </a:ext>
              </a:extLst>
            </p:cNvPr>
            <p:cNvSpPr txBox="1"/>
            <p:nvPr/>
          </p:nvSpPr>
          <p:spPr>
            <a:xfrm>
              <a:off x="2970335" y="1766162"/>
              <a:ext cx="6729477" cy="523220"/>
            </a:xfrm>
            <a:prstGeom prst="rect">
              <a:avLst/>
            </a:prstGeom>
            <a:noFill/>
          </p:spPr>
          <p:txBody>
            <a:bodyPr wrap="square" rtlCol="0">
              <a:spAutoFit/>
            </a:bodyPr>
            <a:lstStyle/>
            <a:p>
              <a:pPr algn="ctr"/>
              <a:r>
                <a:rPr lang="en-US" sz="2800" b="1" dirty="0">
                  <a:latin typeface="+mj-lt"/>
                </a:rPr>
                <a:t>LANGUAGE ARTS, SOCIAL STUDIES</a:t>
              </a:r>
            </a:p>
          </p:txBody>
        </p:sp>
      </p:grpSp>
      <p:sp>
        <p:nvSpPr>
          <p:cNvPr id="20" name="Footer Placeholder 4">
            <a:extLst>
              <a:ext uri="{FF2B5EF4-FFF2-40B4-BE49-F238E27FC236}">
                <a16:creationId xmlns:a16="http://schemas.microsoft.com/office/drawing/2014/main" id="{08770F1D-2673-B442-8324-93FA01D6F82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98355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79F9E07-F1BF-4AB1-9253-7C29E4CA0179}"/>
              </a:ext>
            </a:extLst>
          </p:cNvPr>
          <p:cNvSpPr/>
          <p:nvPr/>
        </p:nvSpPr>
        <p:spPr>
          <a:xfrm>
            <a:off x="6346479" y="2221616"/>
            <a:ext cx="5339218" cy="4101432"/>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11BFB6E-6E17-4C0C-B952-8190FE3DC226}"/>
              </a:ext>
            </a:extLst>
          </p:cNvPr>
          <p:cNvSpPr/>
          <p:nvPr/>
        </p:nvSpPr>
        <p:spPr>
          <a:xfrm>
            <a:off x="609600" y="2243097"/>
            <a:ext cx="5339218" cy="4101432"/>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7E1A0A-8C94-D540-BA44-362DC4664ED4}"/>
              </a:ext>
            </a:extLst>
          </p:cNvPr>
          <p:cNvSpPr>
            <a:spLocks noGrp="1"/>
          </p:cNvSpPr>
          <p:nvPr>
            <p:ph type="title" idx="4294967295"/>
          </p:nvPr>
        </p:nvSpPr>
        <p:spPr>
          <a:xfrm>
            <a:off x="0" y="225864"/>
            <a:ext cx="12192000" cy="1325563"/>
          </a:xfrm>
          <a:prstGeom prst="rect">
            <a:avLst/>
          </a:prstGeom>
          <a:solidFill>
            <a:srgbClr val="14647E"/>
          </a:solidFill>
        </p:spPr>
        <p:txBody>
          <a:bodyPr anchor="ctr"/>
          <a:lstStyle/>
          <a:p>
            <a:pPr algn="ctr"/>
            <a:r>
              <a:rPr lang="en-US" b="1" dirty="0">
                <a:solidFill>
                  <a:schemeClr val="bg1"/>
                </a:solidFill>
              </a:rPr>
              <a:t>STRONG AND WEAK REASONS</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4294967295"/>
          </p:nvPr>
        </p:nvSpPr>
        <p:spPr>
          <a:xfrm>
            <a:off x="9448800" y="6492875"/>
            <a:ext cx="2743200" cy="365125"/>
          </a:xfrm>
        </p:spPr>
        <p:txBody>
          <a:bodyPr/>
          <a:lstStyle/>
          <a:p>
            <a:fld id="{EEE06FBF-71E0-4FCC-8E80-4A163040A9FC}" type="slidenum">
              <a:rPr lang="en-US" smtClean="0"/>
              <a:t>15</a:t>
            </a:fld>
            <a:endParaRPr lang="en-US"/>
          </a:p>
        </p:txBody>
      </p:sp>
      <p:sp>
        <p:nvSpPr>
          <p:cNvPr id="3" name="Text Placeholder 2">
            <a:extLst>
              <a:ext uri="{FF2B5EF4-FFF2-40B4-BE49-F238E27FC236}">
                <a16:creationId xmlns:a16="http://schemas.microsoft.com/office/drawing/2014/main" id="{CF648CC7-0833-438C-9678-8EF0C9652C6A}"/>
              </a:ext>
            </a:extLst>
          </p:cNvPr>
          <p:cNvSpPr>
            <a:spLocks noGrp="1"/>
          </p:cNvSpPr>
          <p:nvPr>
            <p:ph type="body" idx="4294967295"/>
          </p:nvPr>
        </p:nvSpPr>
        <p:spPr>
          <a:xfrm>
            <a:off x="6449774" y="2538626"/>
            <a:ext cx="5157788" cy="1497013"/>
          </a:xfrm>
        </p:spPr>
        <p:txBody>
          <a:bodyPr>
            <a:normAutofit lnSpcReduction="10000"/>
          </a:bodyPr>
          <a:lstStyle/>
          <a:p>
            <a:pPr marL="571500" indent="-571500">
              <a:buFont typeface="Wingdings" panose="05000000000000000000" pitchFamily="2" charset="2"/>
              <a:buChar char="ü"/>
            </a:pPr>
            <a:r>
              <a:rPr lang="en-US" sz="3600" b="0" dirty="0">
                <a:solidFill>
                  <a:schemeClr val="tx1">
                    <a:lumMod val="10000"/>
                  </a:schemeClr>
                </a:solidFill>
                <a:latin typeface="+mj-lt"/>
              </a:rPr>
              <a:t>A </a:t>
            </a:r>
            <a:r>
              <a:rPr lang="en-US" sz="3600" b="1" dirty="0">
                <a:solidFill>
                  <a:schemeClr val="tx1">
                    <a:lumMod val="10000"/>
                  </a:schemeClr>
                </a:solidFill>
                <a:latin typeface="+mj-lt"/>
              </a:rPr>
              <a:t>strong reason </a:t>
            </a:r>
            <a:r>
              <a:rPr lang="en-US" sz="3600" b="0" dirty="0">
                <a:solidFill>
                  <a:schemeClr val="tx1">
                    <a:lumMod val="10000"/>
                  </a:schemeClr>
                </a:solidFill>
                <a:latin typeface="+mj-lt"/>
              </a:rPr>
              <a:t>is closely connected to the claim.</a:t>
            </a:r>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AE7E48A2-9DD9-4488-B294-60082090B001}"/>
              </a:ext>
            </a:extLst>
          </p:cNvPr>
          <p:cNvSpPr txBox="1">
            <a:spLocks/>
          </p:cNvSpPr>
          <p:nvPr/>
        </p:nvSpPr>
        <p:spPr>
          <a:xfrm>
            <a:off x="674866" y="2533983"/>
            <a:ext cx="5183188" cy="1501656"/>
          </a:xfrm>
          <a:prstGeom prst="rect">
            <a:avLst/>
          </a:prstGeom>
        </p:spPr>
        <p:txBody>
          <a:bodyPr vert="horz" lIns="91440" tIns="45720" rIns="91440" bIns="45720" rtlCol="0" anchor="b">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571500" indent="-571500">
              <a:buFont typeface="Wingdings" panose="05000000000000000000" pitchFamily="2" charset="2"/>
              <a:buChar char="ü"/>
            </a:pPr>
            <a:r>
              <a:rPr lang="en-US" sz="3600" b="0" dirty="0">
                <a:solidFill>
                  <a:schemeClr val="tx1">
                    <a:lumMod val="10000"/>
                  </a:schemeClr>
                </a:solidFill>
                <a:latin typeface="+mj-lt"/>
              </a:rPr>
              <a:t>A </a:t>
            </a:r>
            <a:r>
              <a:rPr lang="en-US" sz="3600" dirty="0">
                <a:solidFill>
                  <a:schemeClr val="tx1">
                    <a:lumMod val="10000"/>
                  </a:schemeClr>
                </a:solidFill>
                <a:latin typeface="+mj-lt"/>
              </a:rPr>
              <a:t>weak reason </a:t>
            </a:r>
            <a:r>
              <a:rPr lang="en-US" sz="3600" b="0" dirty="0">
                <a:solidFill>
                  <a:schemeClr val="tx1">
                    <a:lumMod val="10000"/>
                  </a:schemeClr>
                </a:solidFill>
                <a:latin typeface="+mj-lt"/>
              </a:rPr>
              <a:t>has little or nothing to do with the claim.</a:t>
            </a:r>
          </a:p>
        </p:txBody>
      </p:sp>
      <p:pic>
        <p:nvPicPr>
          <p:cNvPr id="20" name="Picture 9" descr="C:\Users\wlw\Desktop\reason.jpg">
            <a:extLst>
              <a:ext uri="{FF2B5EF4-FFF2-40B4-BE49-F238E27FC236}">
                <a16:creationId xmlns:a16="http://schemas.microsoft.com/office/drawing/2014/main" id="{9CC62BA3-D65F-43A6-8161-583657B0FDC2}"/>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3562" y="4253259"/>
            <a:ext cx="1572522" cy="1554480"/>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9" descr="C:\Users\wlw\Desktop\reason.jpg">
            <a:extLst>
              <a:ext uri="{FF2B5EF4-FFF2-40B4-BE49-F238E27FC236}">
                <a16:creationId xmlns:a16="http://schemas.microsoft.com/office/drawing/2014/main" id="{78A667B4-ADFF-4160-80E4-F586E4E30ACC}"/>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6538" y="4577088"/>
            <a:ext cx="740010" cy="731520"/>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Text Placeholder 2">
            <a:extLst>
              <a:ext uri="{FF2B5EF4-FFF2-40B4-BE49-F238E27FC236}">
                <a16:creationId xmlns:a16="http://schemas.microsoft.com/office/drawing/2014/main" id="{197C458C-4411-4758-BA3B-FB126E45F50E}"/>
              </a:ext>
            </a:extLst>
          </p:cNvPr>
          <p:cNvSpPr txBox="1">
            <a:spLocks/>
          </p:cNvSpPr>
          <p:nvPr/>
        </p:nvSpPr>
        <p:spPr>
          <a:xfrm>
            <a:off x="8549949" y="3831384"/>
            <a:ext cx="2144907" cy="1896907"/>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200" b="0" i="1" dirty="0">
                <a:solidFill>
                  <a:schemeClr val="tx1">
                    <a:lumMod val="10000"/>
                  </a:schemeClr>
                </a:solidFill>
                <a:latin typeface="+mj-lt"/>
              </a:rPr>
              <a:t>It adds </a:t>
            </a:r>
            <a:r>
              <a:rPr lang="en-US" sz="3200" i="1" dirty="0">
                <a:solidFill>
                  <a:schemeClr val="tx1">
                    <a:lumMod val="10000"/>
                  </a:schemeClr>
                </a:solidFill>
                <a:latin typeface="+mj-lt"/>
              </a:rPr>
              <a:t>a lot</a:t>
            </a:r>
            <a:r>
              <a:rPr lang="en-US" sz="3200" b="0" i="1" dirty="0">
                <a:solidFill>
                  <a:schemeClr val="tx1">
                    <a:lumMod val="10000"/>
                  </a:schemeClr>
                </a:solidFill>
                <a:latin typeface="+mj-lt"/>
              </a:rPr>
              <a:t> of weight to the argument.</a:t>
            </a:r>
          </a:p>
        </p:txBody>
      </p:sp>
      <p:sp>
        <p:nvSpPr>
          <p:cNvPr id="24" name="Text Placeholder 2">
            <a:extLst>
              <a:ext uri="{FF2B5EF4-FFF2-40B4-BE49-F238E27FC236}">
                <a16:creationId xmlns:a16="http://schemas.microsoft.com/office/drawing/2014/main" id="{4DBA0EB6-AD02-4B2F-A419-4E386FDE4837}"/>
              </a:ext>
            </a:extLst>
          </p:cNvPr>
          <p:cNvSpPr txBox="1">
            <a:spLocks/>
          </p:cNvSpPr>
          <p:nvPr/>
        </p:nvSpPr>
        <p:spPr>
          <a:xfrm>
            <a:off x="2627504" y="3860918"/>
            <a:ext cx="2420969" cy="1896907"/>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200" b="0" i="1" dirty="0">
                <a:solidFill>
                  <a:schemeClr val="tx1">
                    <a:lumMod val="10000"/>
                  </a:schemeClr>
                </a:solidFill>
                <a:latin typeface="+mj-lt"/>
              </a:rPr>
              <a:t>It adds </a:t>
            </a:r>
            <a:r>
              <a:rPr lang="en-US" sz="3200" i="1" dirty="0">
                <a:solidFill>
                  <a:schemeClr val="tx1">
                    <a:lumMod val="10000"/>
                  </a:schemeClr>
                </a:solidFill>
                <a:latin typeface="+mj-lt"/>
              </a:rPr>
              <a:t>little to no</a:t>
            </a:r>
            <a:r>
              <a:rPr lang="en-US" sz="3200" b="0" i="1" dirty="0">
                <a:solidFill>
                  <a:schemeClr val="tx1">
                    <a:lumMod val="10000"/>
                  </a:schemeClr>
                </a:solidFill>
                <a:latin typeface="+mj-lt"/>
              </a:rPr>
              <a:t> weight to the argument.</a:t>
            </a:r>
          </a:p>
        </p:txBody>
      </p:sp>
      <p:sp>
        <p:nvSpPr>
          <p:cNvPr id="14" name="Footer Placeholder 4">
            <a:extLst>
              <a:ext uri="{FF2B5EF4-FFF2-40B4-BE49-F238E27FC236}">
                <a16:creationId xmlns:a16="http://schemas.microsoft.com/office/drawing/2014/main" id="{450B2AC9-911D-7C48-BD81-EDDAE9085A50}"/>
              </a:ext>
            </a:extLst>
          </p:cNvPr>
          <p:cNvSpPr txBox="1">
            <a:spLocks/>
          </p:cNvSpPr>
          <p:nvPr/>
        </p:nvSpPr>
        <p:spPr>
          <a:xfrm>
            <a:off x="4038600" y="650682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305692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solidFill>
            <a:srgbClr val="14647E"/>
          </a:solidFill>
        </p:spPr>
        <p:txBody>
          <a:bodyPr anchor="ctr"/>
          <a:lstStyle/>
          <a:p>
            <a:r>
              <a:rPr lang="en-US" b="1" dirty="0">
                <a:solidFill>
                  <a:schemeClr val="bg1"/>
                </a:solidFill>
              </a:rPr>
              <a:t>EVALUATING REASONS</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16</a:t>
            </a:fld>
            <a:endParaRPr lang="en-US"/>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9A6402B-33F7-4DF3-BBB5-DE2C85BB63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79619" y="2372276"/>
            <a:ext cx="5364673" cy="3846243"/>
          </a:xfrm>
          <a:prstGeom prst="rect">
            <a:avLst/>
          </a:prstGeom>
          <a:ln w="19050">
            <a:solidFill>
              <a:srgbClr val="525663"/>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206D6AD5-B7AE-40FF-837C-CAD7AD312E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2864" y="2372276"/>
            <a:ext cx="5313365" cy="3846242"/>
          </a:xfrm>
          <a:prstGeom prst="rect">
            <a:avLst/>
          </a:prstGeom>
          <a:ln w="19050">
            <a:solidFill>
              <a:srgbClr val="525663"/>
            </a:solidFill>
          </a:ln>
          <a:effectLst>
            <a:outerShdw blurRad="50800" dist="38100" dir="2700000" algn="tl" rotWithShape="0">
              <a:prstClr val="black">
                <a:alpha val="40000"/>
              </a:prstClr>
            </a:outerShdw>
          </a:effectLst>
        </p:spPr>
      </p:pic>
      <p:sp>
        <p:nvSpPr>
          <p:cNvPr id="9" name="Footer Placeholder 4">
            <a:extLst>
              <a:ext uri="{FF2B5EF4-FFF2-40B4-BE49-F238E27FC236}">
                <a16:creationId xmlns:a16="http://schemas.microsoft.com/office/drawing/2014/main" id="{D8CC7A25-E64F-A243-8BF4-630ABBD926C7}"/>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2141136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5506C9B2-6331-40A3-B7AD-B8A482E57AF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427" b="64977" l="10462" r="41769"/>
                    </a14:imgEffect>
                  </a14:imgLayer>
                </a14:imgProps>
              </a:ext>
              <a:ext uri="{28A0092B-C50C-407E-A947-70E740481C1C}">
                <a14:useLocalDpi xmlns:a14="http://schemas.microsoft.com/office/drawing/2010/main" val="0"/>
              </a:ext>
            </a:extLst>
          </a:blip>
          <a:srcRect l="6631" t="13513" r="54210" b="35056"/>
          <a:stretch/>
        </p:blipFill>
        <p:spPr>
          <a:xfrm rot="18389109" flipH="1">
            <a:off x="7419601" y="2515291"/>
            <a:ext cx="1928463" cy="3282753"/>
          </a:xfrm>
          <a:prstGeom prst="rect">
            <a:avLst/>
          </a:prstGeom>
        </p:spPr>
      </p:pic>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solidFill>
            <a:srgbClr val="14647E"/>
          </a:solidFill>
        </p:spPr>
        <p:txBody>
          <a:bodyPr anchor="ctr"/>
          <a:lstStyle/>
          <a:p>
            <a:r>
              <a:rPr lang="en-US" b="1" dirty="0">
                <a:solidFill>
                  <a:schemeClr val="bg1"/>
                </a:solidFill>
              </a:rPr>
              <a:t>REASONING</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17</a:t>
            </a:fld>
            <a:endParaRPr lang="en-US"/>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pic>
        <p:nvPicPr>
          <p:cNvPr id="11" name="Picture 10">
            <a:extLst>
              <a:ext uri="{FF2B5EF4-FFF2-40B4-BE49-F238E27FC236}">
                <a16:creationId xmlns:a16="http://schemas.microsoft.com/office/drawing/2014/main" id="{53FB10B4-3E46-7449-B3A3-EA11C44C576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427" b="64977" l="10462" r="41769"/>
                    </a14:imgEffect>
                  </a14:imgLayer>
                </a14:imgProps>
              </a:ext>
              <a:ext uri="{28A0092B-C50C-407E-A947-70E740481C1C}">
                <a14:useLocalDpi xmlns:a14="http://schemas.microsoft.com/office/drawing/2010/main" val="0"/>
              </a:ext>
            </a:extLst>
          </a:blip>
          <a:srcRect l="6631" t="13513" r="54210" b="35056"/>
          <a:stretch/>
        </p:blipFill>
        <p:spPr>
          <a:xfrm rot="3210891">
            <a:off x="2832474" y="2516939"/>
            <a:ext cx="1928463" cy="3282753"/>
          </a:xfrm>
          <a:prstGeom prst="rect">
            <a:avLst/>
          </a:prstGeom>
        </p:spPr>
      </p:pic>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CE1AE84-A0AE-014B-AF8E-C8C1D03233A1}"/>
              </a:ext>
            </a:extLst>
          </p:cNvPr>
          <p:cNvSpPr/>
          <p:nvPr/>
        </p:nvSpPr>
        <p:spPr>
          <a:xfrm>
            <a:off x="4626180" y="3013157"/>
            <a:ext cx="2926080" cy="1005840"/>
          </a:xfrm>
          <a:prstGeom prst="rect">
            <a:avLst/>
          </a:prstGeom>
          <a:solidFill>
            <a:schemeClr val="accent3">
              <a:lumMod val="75000"/>
            </a:schemeClr>
          </a:solidFill>
          <a:ln w="57150">
            <a:solidFill>
              <a:schemeClr val="accent3">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REASONING</a:t>
            </a:r>
          </a:p>
        </p:txBody>
      </p:sp>
      <p:sp>
        <p:nvSpPr>
          <p:cNvPr id="17" name="Rectangle 16">
            <a:extLst>
              <a:ext uri="{FF2B5EF4-FFF2-40B4-BE49-F238E27FC236}">
                <a16:creationId xmlns:a16="http://schemas.microsoft.com/office/drawing/2014/main" id="{A27A8937-1133-5D4C-BC88-EE5CC9EE7A4D}"/>
              </a:ext>
            </a:extLst>
          </p:cNvPr>
          <p:cNvSpPr/>
          <p:nvPr/>
        </p:nvSpPr>
        <p:spPr>
          <a:xfrm>
            <a:off x="7655838" y="4900988"/>
            <a:ext cx="2926080" cy="1005840"/>
          </a:xfrm>
          <a:prstGeom prst="rect">
            <a:avLst/>
          </a:prstGeom>
          <a:solidFill>
            <a:schemeClr val="accent4">
              <a:lumMod val="75000"/>
            </a:schemeClr>
          </a:solidFill>
          <a:ln w="57150">
            <a:solidFill>
              <a:schemeClr val="accent4">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EVIDENCE</a:t>
            </a:r>
          </a:p>
        </p:txBody>
      </p:sp>
      <p:sp>
        <p:nvSpPr>
          <p:cNvPr id="16" name="Rectangle 15">
            <a:extLst>
              <a:ext uri="{FF2B5EF4-FFF2-40B4-BE49-F238E27FC236}">
                <a16:creationId xmlns:a16="http://schemas.microsoft.com/office/drawing/2014/main" id="{C9889D62-6E87-814B-8B02-57E11DBE6722}"/>
              </a:ext>
            </a:extLst>
          </p:cNvPr>
          <p:cNvSpPr/>
          <p:nvPr/>
        </p:nvSpPr>
        <p:spPr>
          <a:xfrm>
            <a:off x="1639530" y="4900988"/>
            <a:ext cx="2926080" cy="1005840"/>
          </a:xfrm>
          <a:prstGeom prst="rect">
            <a:avLst/>
          </a:prstGeom>
          <a:solidFill>
            <a:schemeClr val="accent1">
              <a:lumMod val="75000"/>
            </a:schemeClr>
          </a:solidFill>
          <a:ln w="57150">
            <a:solidFill>
              <a:schemeClr val="accent1">
                <a:lumMod val="50000"/>
              </a:schemeClr>
            </a:solidFill>
          </a:ln>
          <a:scene3d>
            <a:camera prst="orthographicFront"/>
            <a:lightRig rig="threePt" dir="t"/>
          </a:scene3d>
          <a:sp3d>
            <a:bevelT w="20955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sz="3200" b="1" cap="small" dirty="0">
                <a:latin typeface="Garamond" panose="02020404030301010803" pitchFamily="18" charset="0"/>
              </a:rPr>
              <a:t>CLAIM</a:t>
            </a:r>
          </a:p>
        </p:txBody>
      </p:sp>
      <p:cxnSp>
        <p:nvCxnSpPr>
          <p:cNvPr id="5" name="Straight Arrow Connector 4">
            <a:extLst>
              <a:ext uri="{FF2B5EF4-FFF2-40B4-BE49-F238E27FC236}">
                <a16:creationId xmlns:a16="http://schemas.microsoft.com/office/drawing/2014/main" id="{474935A7-C884-47FB-ADFE-03096D1FAAC7}"/>
              </a:ext>
            </a:extLst>
          </p:cNvPr>
          <p:cNvCxnSpPr/>
          <p:nvPr/>
        </p:nvCxnSpPr>
        <p:spPr>
          <a:xfrm flipH="1">
            <a:off x="4734382" y="5594165"/>
            <a:ext cx="2676293" cy="0"/>
          </a:xfrm>
          <a:prstGeom prst="straightConnector1">
            <a:avLst/>
          </a:prstGeom>
          <a:ln w="63500">
            <a:solidFill>
              <a:srgbClr val="52566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A064679-FFD3-47D0-A7AD-BA11F9245D35}"/>
              </a:ext>
            </a:extLst>
          </p:cNvPr>
          <p:cNvSpPr txBox="1"/>
          <p:nvPr/>
        </p:nvSpPr>
        <p:spPr>
          <a:xfrm>
            <a:off x="4829480" y="4985419"/>
            <a:ext cx="2581195" cy="584775"/>
          </a:xfrm>
          <a:prstGeom prst="rect">
            <a:avLst/>
          </a:prstGeom>
          <a:noFill/>
        </p:spPr>
        <p:txBody>
          <a:bodyPr wrap="square" rtlCol="0">
            <a:spAutoFit/>
          </a:bodyPr>
          <a:lstStyle/>
          <a:p>
            <a:pPr algn="ctr"/>
            <a:r>
              <a:rPr lang="en-US" sz="3200" b="1" dirty="0">
                <a:solidFill>
                  <a:srgbClr val="525663"/>
                </a:solidFill>
                <a:latin typeface="+mj-lt"/>
              </a:rPr>
              <a:t>Supports</a:t>
            </a:r>
          </a:p>
        </p:txBody>
      </p:sp>
      <p:sp>
        <p:nvSpPr>
          <p:cNvPr id="15" name="TextBox 14">
            <a:extLst>
              <a:ext uri="{FF2B5EF4-FFF2-40B4-BE49-F238E27FC236}">
                <a16:creationId xmlns:a16="http://schemas.microsoft.com/office/drawing/2014/main" id="{5E986A33-B4D4-4CE1-9619-09A060E3712D}"/>
              </a:ext>
            </a:extLst>
          </p:cNvPr>
          <p:cNvSpPr txBox="1"/>
          <p:nvPr/>
        </p:nvSpPr>
        <p:spPr>
          <a:xfrm>
            <a:off x="2536966" y="2017730"/>
            <a:ext cx="6833829" cy="523220"/>
          </a:xfrm>
          <a:prstGeom prst="rect">
            <a:avLst/>
          </a:prstGeom>
          <a:noFill/>
        </p:spPr>
        <p:txBody>
          <a:bodyPr wrap="square" rtlCol="0">
            <a:spAutoFit/>
          </a:bodyPr>
          <a:lstStyle/>
          <a:p>
            <a:pPr algn="ctr"/>
            <a:r>
              <a:rPr lang="en-US" sz="2800" b="1" dirty="0">
                <a:latin typeface="+mj-lt"/>
              </a:rPr>
              <a:t>MATHEMATICS, SCIENCE</a:t>
            </a:r>
          </a:p>
        </p:txBody>
      </p:sp>
      <p:sp>
        <p:nvSpPr>
          <p:cNvPr id="22" name="Rectangle 21">
            <a:extLst>
              <a:ext uri="{FF2B5EF4-FFF2-40B4-BE49-F238E27FC236}">
                <a16:creationId xmlns:a16="http://schemas.microsoft.com/office/drawing/2014/main" id="{FFA94C34-CC8D-8E42-9D6C-28E0781C88F2}"/>
              </a:ext>
            </a:extLst>
          </p:cNvPr>
          <p:cNvSpPr/>
          <p:nvPr/>
        </p:nvSpPr>
        <p:spPr>
          <a:xfrm>
            <a:off x="1523425" y="2011066"/>
            <a:ext cx="9291068" cy="523220"/>
          </a:xfrm>
          <a:prstGeom prst="rect">
            <a:avLst/>
          </a:prstGeom>
          <a:solidFill>
            <a:schemeClr val="accent5"/>
          </a:solidFill>
          <a:ln>
            <a:solidFill>
              <a:srgbClr val="A735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FAD45DD-BFB2-D840-ACA2-3042546C83A2}"/>
              </a:ext>
            </a:extLst>
          </p:cNvPr>
          <p:cNvSpPr txBox="1"/>
          <p:nvPr/>
        </p:nvSpPr>
        <p:spPr>
          <a:xfrm>
            <a:off x="2970335" y="2035101"/>
            <a:ext cx="6729477" cy="523220"/>
          </a:xfrm>
          <a:prstGeom prst="rect">
            <a:avLst/>
          </a:prstGeom>
          <a:noFill/>
        </p:spPr>
        <p:txBody>
          <a:bodyPr wrap="square" rtlCol="0">
            <a:spAutoFit/>
          </a:bodyPr>
          <a:lstStyle/>
          <a:p>
            <a:pPr algn="ctr"/>
            <a:r>
              <a:rPr lang="en-US" sz="2800" b="1" dirty="0">
                <a:latin typeface="+mj-lt"/>
              </a:rPr>
              <a:t>MATHEMATICS, SCIENCE</a:t>
            </a:r>
          </a:p>
        </p:txBody>
      </p:sp>
      <p:sp>
        <p:nvSpPr>
          <p:cNvPr id="19" name="Footer Placeholder 4">
            <a:extLst>
              <a:ext uri="{FF2B5EF4-FFF2-40B4-BE49-F238E27FC236}">
                <a16:creationId xmlns:a16="http://schemas.microsoft.com/office/drawing/2014/main" id="{AFB5DD05-C0FB-EF41-8458-270188086531}"/>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90390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1423591-76B3-4665-87FF-FAD7AA38C721}"/>
              </a:ext>
            </a:extLst>
          </p:cNvPr>
          <p:cNvSpPr/>
          <p:nvPr/>
        </p:nvSpPr>
        <p:spPr>
          <a:xfrm>
            <a:off x="4501375" y="4333339"/>
            <a:ext cx="7385343" cy="2193113"/>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B01D91B-A565-4F10-8DA8-C287EB5F8F92}"/>
              </a:ext>
            </a:extLst>
          </p:cNvPr>
          <p:cNvSpPr/>
          <p:nvPr/>
        </p:nvSpPr>
        <p:spPr>
          <a:xfrm>
            <a:off x="4501376" y="1900585"/>
            <a:ext cx="7385343" cy="2193113"/>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prstGeom prst="rect">
            <a:avLst/>
          </a:prstGeom>
          <a:solidFill>
            <a:srgbClr val="14647E"/>
          </a:solidFill>
        </p:spPr>
        <p:txBody>
          <a:bodyPr anchor="ctr"/>
          <a:lstStyle/>
          <a:p>
            <a:pPr algn="ctr"/>
            <a:r>
              <a:rPr lang="en-US" b="1" dirty="0">
                <a:solidFill>
                  <a:schemeClr val="bg1"/>
                </a:solidFill>
              </a:rPr>
              <a:t>QUALITY OF REASONING</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18</a:t>
            </a:fld>
            <a:endParaRPr lang="en-US"/>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CDA8E71-E097-4E67-9F51-6771ECA1E7FB}"/>
              </a:ext>
            </a:extLst>
          </p:cNvPr>
          <p:cNvPicPr>
            <a:picLocks noChangeAspect="1"/>
          </p:cNvPicPr>
          <p:nvPr/>
        </p:nvPicPr>
        <p:blipFill>
          <a:blip r:embed="rId2"/>
          <a:stretch>
            <a:fillRect/>
          </a:stretch>
        </p:blipFill>
        <p:spPr>
          <a:xfrm>
            <a:off x="511124" y="2129168"/>
            <a:ext cx="3657600" cy="1664178"/>
          </a:xfrm>
          <a:prstGeom prst="rect">
            <a:avLst/>
          </a:prstGeom>
        </p:spPr>
      </p:pic>
      <p:pic>
        <p:nvPicPr>
          <p:cNvPr id="6" name="Picture 5">
            <a:extLst>
              <a:ext uri="{FF2B5EF4-FFF2-40B4-BE49-F238E27FC236}">
                <a16:creationId xmlns:a16="http://schemas.microsoft.com/office/drawing/2014/main" id="{69CF3995-5C5D-4752-972B-7A69A254FBA5}"/>
              </a:ext>
            </a:extLst>
          </p:cNvPr>
          <p:cNvPicPr>
            <a:picLocks noChangeAspect="1"/>
          </p:cNvPicPr>
          <p:nvPr/>
        </p:nvPicPr>
        <p:blipFill>
          <a:blip r:embed="rId3"/>
          <a:stretch>
            <a:fillRect/>
          </a:stretch>
        </p:blipFill>
        <p:spPr>
          <a:xfrm>
            <a:off x="511124" y="4708256"/>
            <a:ext cx="3657600" cy="1614487"/>
          </a:xfrm>
          <a:prstGeom prst="rect">
            <a:avLst/>
          </a:prstGeom>
        </p:spPr>
      </p:pic>
      <p:sp>
        <p:nvSpPr>
          <p:cNvPr id="15" name="TextBox 14">
            <a:extLst>
              <a:ext uri="{FF2B5EF4-FFF2-40B4-BE49-F238E27FC236}">
                <a16:creationId xmlns:a16="http://schemas.microsoft.com/office/drawing/2014/main" id="{0E0C199C-F7BF-44C2-88AC-6AFFE1217356}"/>
              </a:ext>
            </a:extLst>
          </p:cNvPr>
          <p:cNvSpPr txBox="1"/>
          <p:nvPr/>
        </p:nvSpPr>
        <p:spPr>
          <a:xfrm>
            <a:off x="4660802" y="4444427"/>
            <a:ext cx="7225916" cy="1954381"/>
          </a:xfrm>
          <a:prstGeom prst="rect">
            <a:avLst/>
          </a:prstGeom>
          <a:noFill/>
        </p:spPr>
        <p:txBody>
          <a:bodyPr wrap="square" rtlCol="0">
            <a:spAutoFit/>
          </a:bodyPr>
          <a:lstStyle/>
          <a:p>
            <a:pPr>
              <a:spcAft>
                <a:spcPts val="600"/>
              </a:spcAft>
            </a:pPr>
            <a:r>
              <a:rPr lang="en-US" sz="3200" b="1" dirty="0">
                <a:solidFill>
                  <a:schemeClr val="tx1">
                    <a:lumMod val="10000"/>
                  </a:schemeClr>
                </a:solidFill>
                <a:latin typeface="+mj-lt"/>
              </a:rPr>
              <a:t>Strong Reasoning</a:t>
            </a:r>
          </a:p>
          <a:p>
            <a:pPr marL="571500" indent="-571500">
              <a:buFont typeface="Wingdings" panose="05000000000000000000" pitchFamily="2" charset="2"/>
              <a:buChar char="ü"/>
            </a:pPr>
            <a:r>
              <a:rPr lang="en-US" sz="2800" dirty="0">
                <a:solidFill>
                  <a:schemeClr val="tx1">
                    <a:lumMod val="10000"/>
                  </a:schemeClr>
                </a:solidFill>
                <a:latin typeface="+mj-lt"/>
              </a:rPr>
              <a:t>Includes relevant mathematical/scientific principles or concepts.</a:t>
            </a:r>
          </a:p>
          <a:p>
            <a:pPr marL="571500" indent="-571500">
              <a:buFont typeface="Wingdings" panose="05000000000000000000" pitchFamily="2" charset="2"/>
              <a:buChar char="ü"/>
            </a:pPr>
            <a:r>
              <a:rPr lang="en-US" sz="2800" dirty="0">
                <a:solidFill>
                  <a:schemeClr val="tx1">
                    <a:lumMod val="10000"/>
                  </a:schemeClr>
                </a:solidFill>
                <a:latin typeface="+mj-lt"/>
              </a:rPr>
              <a:t>Explains how the evidence supports the claim.</a:t>
            </a:r>
          </a:p>
        </p:txBody>
      </p:sp>
      <p:sp>
        <p:nvSpPr>
          <p:cNvPr id="18" name="TextBox 17">
            <a:extLst>
              <a:ext uri="{FF2B5EF4-FFF2-40B4-BE49-F238E27FC236}">
                <a16:creationId xmlns:a16="http://schemas.microsoft.com/office/drawing/2014/main" id="{00EA7307-0948-4C72-8928-3F057CFA85D0}"/>
              </a:ext>
            </a:extLst>
          </p:cNvPr>
          <p:cNvSpPr txBox="1"/>
          <p:nvPr/>
        </p:nvSpPr>
        <p:spPr>
          <a:xfrm>
            <a:off x="4660802" y="2017788"/>
            <a:ext cx="7225916" cy="1954381"/>
          </a:xfrm>
          <a:prstGeom prst="rect">
            <a:avLst/>
          </a:prstGeom>
          <a:noFill/>
        </p:spPr>
        <p:txBody>
          <a:bodyPr wrap="square" rtlCol="0">
            <a:spAutoFit/>
          </a:bodyPr>
          <a:lstStyle/>
          <a:p>
            <a:pPr>
              <a:spcAft>
                <a:spcPts val="600"/>
              </a:spcAft>
            </a:pPr>
            <a:r>
              <a:rPr lang="en-US" sz="3200" b="1" dirty="0">
                <a:solidFill>
                  <a:schemeClr val="tx1">
                    <a:lumMod val="10000"/>
                  </a:schemeClr>
                </a:solidFill>
                <a:latin typeface="+mj-lt"/>
              </a:rPr>
              <a:t>Weak Reasoning</a:t>
            </a:r>
          </a:p>
          <a:p>
            <a:pPr marL="571500" indent="-571500">
              <a:buFont typeface="Wingdings" panose="05000000000000000000" pitchFamily="2" charset="2"/>
              <a:buChar char="ü"/>
            </a:pPr>
            <a:r>
              <a:rPr lang="en-US" sz="2800" dirty="0">
                <a:solidFill>
                  <a:schemeClr val="tx1">
                    <a:lumMod val="10000"/>
                  </a:schemeClr>
                </a:solidFill>
                <a:latin typeface="+mj-lt"/>
              </a:rPr>
              <a:t>Lacks appropriate mathematical/scientific principles or concepts.</a:t>
            </a:r>
          </a:p>
          <a:p>
            <a:pPr marL="571500" indent="-571500">
              <a:buFont typeface="Wingdings" panose="05000000000000000000" pitchFamily="2" charset="2"/>
              <a:buChar char="ü"/>
            </a:pPr>
            <a:r>
              <a:rPr lang="en-US" sz="2800" dirty="0">
                <a:solidFill>
                  <a:schemeClr val="tx1">
                    <a:lumMod val="10000"/>
                  </a:schemeClr>
                </a:solidFill>
                <a:latin typeface="+mj-lt"/>
              </a:rPr>
              <a:t>Fails to connect the evidence to the claim.</a:t>
            </a:r>
          </a:p>
        </p:txBody>
      </p:sp>
      <p:sp>
        <p:nvSpPr>
          <p:cNvPr id="13" name="Footer Placeholder 4">
            <a:extLst>
              <a:ext uri="{FF2B5EF4-FFF2-40B4-BE49-F238E27FC236}">
                <a16:creationId xmlns:a16="http://schemas.microsoft.com/office/drawing/2014/main" id="{66B6E5EC-521A-5E4F-B15F-01F7A303E139}"/>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4101149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prstGeom prst="rect">
            <a:avLst/>
          </a:prstGeom>
          <a:solidFill>
            <a:srgbClr val="14647E"/>
          </a:solidFill>
        </p:spPr>
        <p:txBody>
          <a:bodyPr anchor="ctr"/>
          <a:lstStyle/>
          <a:p>
            <a:pPr algn="ctr"/>
            <a:r>
              <a:rPr lang="en-US" b="1" dirty="0">
                <a:solidFill>
                  <a:schemeClr val="bg1"/>
                </a:solidFill>
              </a:rPr>
              <a:t>WEAK REASONING EXAMPLE</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19</a:t>
            </a:fld>
            <a:endParaRPr lang="en-US" dirty="0"/>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925192D-1786-4D5B-9D54-9CAE8E7ED9E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62" b="100000" l="2833" r="89802"/>
                    </a14:imgEffect>
                  </a14:imgLayer>
                </a14:imgProps>
              </a:ext>
              <a:ext uri="{28A0092B-C50C-407E-A947-70E740481C1C}">
                <a14:useLocalDpi xmlns:a14="http://schemas.microsoft.com/office/drawing/2010/main" val="0"/>
              </a:ext>
            </a:extLst>
          </a:blip>
          <a:stretch>
            <a:fillRect/>
          </a:stretch>
        </p:blipFill>
        <p:spPr>
          <a:xfrm rot="16979062">
            <a:off x="2020812" y="2977779"/>
            <a:ext cx="1388596" cy="1026696"/>
          </a:xfrm>
          <a:prstGeom prst="rect">
            <a:avLst/>
          </a:prstGeom>
        </p:spPr>
      </p:pic>
      <p:pic>
        <p:nvPicPr>
          <p:cNvPr id="18" name="Picture 17">
            <a:extLst>
              <a:ext uri="{FF2B5EF4-FFF2-40B4-BE49-F238E27FC236}">
                <a16:creationId xmlns:a16="http://schemas.microsoft.com/office/drawing/2014/main" id="{8CADCC7D-7D65-4685-B128-2DEBF6CAFA76}"/>
              </a:ext>
            </a:extLst>
          </p:cNvPr>
          <p:cNvPicPr>
            <a:picLocks noChangeAspect="1"/>
          </p:cNvPicPr>
          <p:nvPr/>
        </p:nvPicPr>
        <p:blipFill>
          <a:blip r:embed="rId2">
            <a:extLst>
              <a:ext uri="{BEBA8EAE-BF5A-486C-A8C5-ECC9F3942E4B}">
                <a14:imgProps xmlns:a14="http://schemas.microsoft.com/office/drawing/2010/main">
                  <a14:imgLayer r:embed="rId4">
                    <a14:imgEffect>
                      <a14:backgroundRemoval t="9962" b="100000" l="2833" r="89802"/>
                    </a14:imgEffect>
                  </a14:imgLayer>
                </a14:imgProps>
              </a:ext>
              <a:ext uri="{28A0092B-C50C-407E-A947-70E740481C1C}">
                <a14:useLocalDpi xmlns:a14="http://schemas.microsoft.com/office/drawing/2010/main" val="0"/>
              </a:ext>
            </a:extLst>
          </a:blip>
          <a:stretch>
            <a:fillRect/>
          </a:stretch>
        </p:blipFill>
        <p:spPr>
          <a:xfrm rot="4620938" flipH="1">
            <a:off x="8590250" y="2977780"/>
            <a:ext cx="1388596" cy="1026696"/>
          </a:xfrm>
          <a:prstGeom prst="rect">
            <a:avLst/>
          </a:prstGeom>
        </p:spPr>
      </p:pic>
      <p:pic>
        <p:nvPicPr>
          <p:cNvPr id="22" name="Picture 21">
            <a:extLst>
              <a:ext uri="{FF2B5EF4-FFF2-40B4-BE49-F238E27FC236}">
                <a16:creationId xmlns:a16="http://schemas.microsoft.com/office/drawing/2014/main" id="{372393A4-B85B-43C5-B438-72DD6FD64FD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100000" l="9766" r="89844"/>
                    </a14:imgEffect>
                  </a14:imgLayer>
                </a14:imgProps>
              </a:ext>
              <a:ext uri="{28A0092B-C50C-407E-A947-70E740481C1C}">
                <a14:useLocalDpi xmlns:a14="http://schemas.microsoft.com/office/drawing/2010/main" val="0"/>
              </a:ext>
            </a:extLst>
          </a:blip>
          <a:stretch>
            <a:fillRect/>
          </a:stretch>
        </p:blipFill>
        <p:spPr>
          <a:xfrm>
            <a:off x="1557884" y="4069180"/>
            <a:ext cx="1091217" cy="809888"/>
          </a:xfrm>
          <a:prstGeom prst="rect">
            <a:avLst/>
          </a:prstGeom>
        </p:spPr>
      </p:pic>
      <p:pic>
        <p:nvPicPr>
          <p:cNvPr id="23" name="Picture 22">
            <a:extLst>
              <a:ext uri="{FF2B5EF4-FFF2-40B4-BE49-F238E27FC236}">
                <a16:creationId xmlns:a16="http://schemas.microsoft.com/office/drawing/2014/main" id="{F1F8465D-9067-4D86-960D-AF91977B9983}"/>
              </a:ext>
            </a:extLst>
          </p:cNvPr>
          <p:cNvPicPr>
            <a:picLocks noChangeAspect="1"/>
          </p:cNvPicPr>
          <p:nvPr/>
        </p:nvPicPr>
        <p:blipFill>
          <a:blip r:embed="rId5">
            <a:extLst>
              <a:ext uri="{BEBA8EAE-BF5A-486C-A8C5-ECC9F3942E4B}">
                <a14:imgProps xmlns:a14="http://schemas.microsoft.com/office/drawing/2010/main">
                  <a14:imgLayer r:embed="rId7">
                    <a14:imgEffect>
                      <a14:backgroundRemoval t="10000" b="100000" l="9766" r="89844"/>
                    </a14:imgEffect>
                  </a14:imgLayer>
                </a14:imgProps>
              </a:ext>
              <a:ext uri="{28A0092B-C50C-407E-A947-70E740481C1C}">
                <a14:useLocalDpi xmlns:a14="http://schemas.microsoft.com/office/drawing/2010/main" val="0"/>
              </a:ext>
            </a:extLst>
          </a:blip>
          <a:stretch>
            <a:fillRect/>
          </a:stretch>
        </p:blipFill>
        <p:spPr>
          <a:xfrm flipH="1">
            <a:off x="9275615" y="4109374"/>
            <a:ext cx="1091217" cy="809888"/>
          </a:xfrm>
          <a:prstGeom prst="rect">
            <a:avLst/>
          </a:prstGeom>
        </p:spPr>
      </p:pic>
      <p:sp>
        <p:nvSpPr>
          <p:cNvPr id="14" name="Rectangle 13">
            <a:extLst>
              <a:ext uri="{FF2B5EF4-FFF2-40B4-BE49-F238E27FC236}">
                <a16:creationId xmlns:a16="http://schemas.microsoft.com/office/drawing/2014/main" id="{A31A2458-F649-4163-BC05-93B53E5E7773}"/>
              </a:ext>
            </a:extLst>
          </p:cNvPr>
          <p:cNvSpPr/>
          <p:nvPr/>
        </p:nvSpPr>
        <p:spPr>
          <a:xfrm>
            <a:off x="791032" y="4818512"/>
            <a:ext cx="3851306" cy="1424376"/>
          </a:xfrm>
          <a:prstGeom prst="rect">
            <a:avLst/>
          </a:prstGeom>
          <a:solidFill>
            <a:schemeClr val="bg1"/>
          </a:solidFill>
          <a:ln w="38100">
            <a:solidFill>
              <a:srgbClr val="15647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400" b="1" dirty="0">
                <a:solidFill>
                  <a:schemeClr val="tx1">
                    <a:lumMod val="10000"/>
                  </a:schemeClr>
                </a:solidFill>
                <a:latin typeface="+mj-lt"/>
              </a:rPr>
              <a:t>Claim:</a:t>
            </a:r>
          </a:p>
          <a:p>
            <a:pPr algn="ctr">
              <a:lnSpc>
                <a:spcPct val="90000"/>
              </a:lnSpc>
            </a:pPr>
            <a:r>
              <a:rPr lang="en-US" sz="2400" dirty="0">
                <a:solidFill>
                  <a:schemeClr val="tx1">
                    <a:lumMod val="10000"/>
                  </a:schemeClr>
                </a:solidFill>
                <a:latin typeface="+mj-lt"/>
              </a:rPr>
              <a:t>I think the answer is that there are 4 hutches and 33 bunnies.</a:t>
            </a:r>
          </a:p>
        </p:txBody>
      </p:sp>
      <p:sp>
        <p:nvSpPr>
          <p:cNvPr id="16" name="Rectangle 15">
            <a:extLst>
              <a:ext uri="{FF2B5EF4-FFF2-40B4-BE49-F238E27FC236}">
                <a16:creationId xmlns:a16="http://schemas.microsoft.com/office/drawing/2014/main" id="{1E2F1CF4-BCF1-48E8-A169-10E1662492B0}"/>
              </a:ext>
            </a:extLst>
          </p:cNvPr>
          <p:cNvSpPr/>
          <p:nvPr/>
        </p:nvSpPr>
        <p:spPr>
          <a:xfrm>
            <a:off x="6413253" y="4818512"/>
            <a:ext cx="5169147" cy="1424376"/>
          </a:xfrm>
          <a:prstGeom prst="rect">
            <a:avLst/>
          </a:prstGeom>
          <a:solidFill>
            <a:schemeClr val="bg1"/>
          </a:solidFill>
          <a:ln w="38100">
            <a:solidFill>
              <a:srgbClr val="EB91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lumMod val="10000"/>
                  </a:schemeClr>
                </a:solidFill>
                <a:latin typeface="+mj-lt"/>
              </a:rPr>
              <a:t>Evidence:</a:t>
            </a:r>
          </a:p>
          <a:p>
            <a:pPr algn="ctr"/>
            <a:r>
              <a:rPr lang="en-US" sz="2400" dirty="0">
                <a:solidFill>
                  <a:schemeClr val="tx1">
                    <a:lumMod val="10000"/>
                  </a:schemeClr>
                </a:solidFill>
                <a:latin typeface="+mj-lt"/>
              </a:rPr>
              <a:t>8 times 4 is 32, and plus one would be 33. And 33 divided by 11 is 3, plus one is 4.</a:t>
            </a:r>
          </a:p>
        </p:txBody>
      </p:sp>
      <p:sp>
        <p:nvSpPr>
          <p:cNvPr id="19" name="Rectangle 18">
            <a:extLst>
              <a:ext uri="{FF2B5EF4-FFF2-40B4-BE49-F238E27FC236}">
                <a16:creationId xmlns:a16="http://schemas.microsoft.com/office/drawing/2014/main" id="{FA03AB26-94FB-4471-80D2-109B59382DE6}"/>
              </a:ext>
            </a:extLst>
          </p:cNvPr>
          <p:cNvSpPr/>
          <p:nvPr/>
        </p:nvSpPr>
        <p:spPr>
          <a:xfrm>
            <a:off x="3233534" y="1820921"/>
            <a:ext cx="5444198" cy="2272778"/>
          </a:xfrm>
          <a:prstGeom prst="rect">
            <a:avLst/>
          </a:prstGeom>
          <a:solidFill>
            <a:schemeClr val="bg1"/>
          </a:solidFill>
          <a:ln w="38100">
            <a:solidFill>
              <a:srgbClr val="95C2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lumMod val="10000"/>
                  </a:schemeClr>
                </a:solidFill>
                <a:latin typeface="+mj-lt"/>
              </a:rPr>
              <a:t>Reasoning:</a:t>
            </a:r>
          </a:p>
          <a:p>
            <a:pPr algn="ctr"/>
            <a:r>
              <a:rPr lang="en-US" sz="2400" dirty="0">
                <a:solidFill>
                  <a:schemeClr val="tx1">
                    <a:lumMod val="10000"/>
                  </a:schemeClr>
                </a:solidFill>
                <a:latin typeface="+mj-lt"/>
              </a:rPr>
              <a:t>Since it tells us in the question that there can be exactly 11 bunnies per hutch, the multiples of 11 give us possible answers that could work, like 22, 33, 44, and 55.</a:t>
            </a:r>
          </a:p>
        </p:txBody>
      </p:sp>
      <p:sp>
        <p:nvSpPr>
          <p:cNvPr id="13" name="Footer Placeholder 4">
            <a:extLst>
              <a:ext uri="{FF2B5EF4-FFF2-40B4-BE49-F238E27FC236}">
                <a16:creationId xmlns:a16="http://schemas.microsoft.com/office/drawing/2014/main" id="{E36D7B64-A6A7-6D40-9AC0-F248959D492E}"/>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3325877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ight Triangle 30">
            <a:extLst>
              <a:ext uri="{FF2B5EF4-FFF2-40B4-BE49-F238E27FC236}">
                <a16:creationId xmlns:a16="http://schemas.microsoft.com/office/drawing/2014/main" id="{F1F0A471-AFD3-44DA-88D4-9367EA3447AF}"/>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ooter Placeholder 4">
            <a:extLst>
              <a:ext uri="{FF2B5EF4-FFF2-40B4-BE49-F238E27FC236}">
                <a16:creationId xmlns:a16="http://schemas.microsoft.com/office/drawing/2014/main" id="{D44D7236-152D-40D1-B705-7BE586603BD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6" name="Slide Number Placeholder 5">
            <a:extLst>
              <a:ext uri="{FF2B5EF4-FFF2-40B4-BE49-F238E27FC236}">
                <a16:creationId xmlns:a16="http://schemas.microsoft.com/office/drawing/2014/main" id="{50EDDF48-8134-45B7-B375-A5B68824406C}"/>
              </a:ext>
            </a:extLst>
          </p:cNvPr>
          <p:cNvSpPr>
            <a:spLocks noGrp="1"/>
          </p:cNvSpPr>
          <p:nvPr>
            <p:ph type="sldNum" sz="quarter" idx="12"/>
          </p:nvPr>
        </p:nvSpPr>
        <p:spPr/>
        <p:txBody>
          <a:bodyPr/>
          <a:lstStyle/>
          <a:p>
            <a:fld id="{EEE06FBF-71E0-4FCC-8E80-4A163040A9FC}" type="slidenum">
              <a:rPr lang="en-US" smtClean="0"/>
              <a:t>2</a:t>
            </a:fld>
            <a:endParaRPr lang="en-US"/>
          </a:p>
        </p:txBody>
      </p:sp>
      <p:sp>
        <p:nvSpPr>
          <p:cNvPr id="8" name="Title 7">
            <a:extLst>
              <a:ext uri="{FF2B5EF4-FFF2-40B4-BE49-F238E27FC236}">
                <a16:creationId xmlns:a16="http://schemas.microsoft.com/office/drawing/2014/main" id="{1B77F9C6-1CD4-C746-AECC-029FBCB3A092}"/>
              </a:ext>
            </a:extLst>
          </p:cNvPr>
          <p:cNvSpPr>
            <a:spLocks noGrp="1"/>
          </p:cNvSpPr>
          <p:nvPr>
            <p:ph type="title"/>
          </p:nvPr>
        </p:nvSpPr>
        <p:spPr>
          <a:xfrm>
            <a:off x="0" y="229339"/>
            <a:ext cx="12192000" cy="1325563"/>
          </a:xfrm>
          <a:prstGeom prst="rect">
            <a:avLst/>
          </a:prstGeom>
          <a:solidFill>
            <a:srgbClr val="525663"/>
          </a:solidFill>
        </p:spPr>
        <p:txBody>
          <a:bodyPr anchor="ctr"/>
          <a:lstStyle/>
          <a:p>
            <a:pPr algn="ctr"/>
            <a:r>
              <a:rPr lang="en-US" sz="4800" b="1" dirty="0">
                <a:solidFill>
                  <a:schemeClr val="bg1"/>
                </a:solidFill>
              </a:rPr>
              <a:t>AGENDA</a:t>
            </a:r>
            <a:endParaRPr lang="en-US" sz="4800" dirty="0"/>
          </a:p>
        </p:txBody>
      </p:sp>
      <p:grpSp>
        <p:nvGrpSpPr>
          <p:cNvPr id="37" name="Group 36">
            <a:extLst>
              <a:ext uri="{FF2B5EF4-FFF2-40B4-BE49-F238E27FC236}">
                <a16:creationId xmlns:a16="http://schemas.microsoft.com/office/drawing/2014/main" id="{9E39A37D-06D4-47F8-8EF9-BC53A3DB4473}"/>
              </a:ext>
            </a:extLst>
          </p:cNvPr>
          <p:cNvGrpSpPr/>
          <p:nvPr/>
        </p:nvGrpSpPr>
        <p:grpSpPr>
          <a:xfrm>
            <a:off x="821438" y="1754755"/>
            <a:ext cx="3353298" cy="2561795"/>
            <a:chOff x="243429" y="2209800"/>
            <a:chExt cx="2977272" cy="2561795"/>
          </a:xfrm>
        </p:grpSpPr>
        <p:sp>
          <p:nvSpPr>
            <p:cNvPr id="38" name="Rectangle 37">
              <a:extLst>
                <a:ext uri="{FF2B5EF4-FFF2-40B4-BE49-F238E27FC236}">
                  <a16:creationId xmlns:a16="http://schemas.microsoft.com/office/drawing/2014/main" id="{A7585C25-A4F1-42F8-ACF0-949AEF34F64F}"/>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1">
                      <a:lumMod val="50000"/>
                    </a:schemeClr>
                  </a:solidFill>
                  <a:latin typeface="Bebas Neue" panose="020B0606020202050201" pitchFamily="34" charset="0"/>
                </a:rPr>
                <a:t>1</a:t>
              </a:r>
            </a:p>
          </p:txBody>
        </p:sp>
        <p:grpSp>
          <p:nvGrpSpPr>
            <p:cNvPr id="39" name="Group 38">
              <a:extLst>
                <a:ext uri="{FF2B5EF4-FFF2-40B4-BE49-F238E27FC236}">
                  <a16:creationId xmlns:a16="http://schemas.microsoft.com/office/drawing/2014/main" id="{BED332EC-101E-466E-BB18-C08BB850E1B9}"/>
                </a:ext>
              </a:extLst>
            </p:cNvPr>
            <p:cNvGrpSpPr/>
            <p:nvPr/>
          </p:nvGrpSpPr>
          <p:grpSpPr>
            <a:xfrm>
              <a:off x="843261" y="2209800"/>
              <a:ext cx="2377440" cy="2377440"/>
              <a:chOff x="1356851" y="1737360"/>
              <a:chExt cx="2377440" cy="2377440"/>
            </a:xfrm>
          </p:grpSpPr>
          <p:sp>
            <p:nvSpPr>
              <p:cNvPr id="40" name="Hexagon 39">
                <a:extLst>
                  <a:ext uri="{FF2B5EF4-FFF2-40B4-BE49-F238E27FC236}">
                    <a16:creationId xmlns:a16="http://schemas.microsoft.com/office/drawing/2014/main" id="{DFBE3AA8-4D05-4BBF-B121-2D040F1B57B2}"/>
                  </a:ext>
                </a:extLst>
              </p:cNvPr>
              <p:cNvSpPr>
                <a:spLocks noChangeAspect="1"/>
              </p:cNvSpPr>
              <p:nvPr/>
            </p:nvSpPr>
            <p:spPr>
              <a:xfrm>
                <a:off x="1356851" y="1737360"/>
                <a:ext cx="2377440" cy="2377440"/>
              </a:xfrm>
              <a:prstGeom prst="hexag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41" name="Hexagon 40">
                <a:extLst>
                  <a:ext uri="{FF2B5EF4-FFF2-40B4-BE49-F238E27FC236}">
                    <a16:creationId xmlns:a16="http://schemas.microsoft.com/office/drawing/2014/main" id="{98BC059E-C75A-4E54-AD3F-F478B6E19BFC}"/>
                  </a:ext>
                </a:extLst>
              </p:cNvPr>
              <p:cNvSpPr>
                <a:spLocks noChangeAspect="1"/>
              </p:cNvSpPr>
              <p:nvPr/>
            </p:nvSpPr>
            <p:spPr>
              <a:xfrm>
                <a:off x="1554479" y="1921715"/>
                <a:ext cx="2011680"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US" sz="2000" b="1" spc="-100" dirty="0">
                    <a:solidFill>
                      <a:srgbClr val="0A2F3C"/>
                    </a:solidFill>
                    <a:latin typeface="Century Gothic" panose="020B0502020202020204" pitchFamily="34" charset="0"/>
                    <a:cs typeface="Thonburi" pitchFamily="2" charset="-34"/>
                  </a:rPr>
                  <a:t>EVALUATING EVIDENCE AND REASONS/ REASONING</a:t>
                </a:r>
              </a:p>
            </p:txBody>
          </p:sp>
        </p:grpSp>
      </p:grpSp>
      <p:grpSp>
        <p:nvGrpSpPr>
          <p:cNvPr id="42" name="Group 41">
            <a:extLst>
              <a:ext uri="{FF2B5EF4-FFF2-40B4-BE49-F238E27FC236}">
                <a16:creationId xmlns:a16="http://schemas.microsoft.com/office/drawing/2014/main" id="{264C3239-9722-46EA-83DF-CBE44E4F2104}"/>
              </a:ext>
            </a:extLst>
          </p:cNvPr>
          <p:cNvGrpSpPr/>
          <p:nvPr/>
        </p:nvGrpSpPr>
        <p:grpSpPr>
          <a:xfrm>
            <a:off x="4850326" y="1776396"/>
            <a:ext cx="3279024" cy="2561795"/>
            <a:chOff x="243429" y="2209800"/>
            <a:chExt cx="3279024" cy="2561795"/>
          </a:xfrm>
        </p:grpSpPr>
        <p:sp>
          <p:nvSpPr>
            <p:cNvPr id="43" name="Rectangle 42">
              <a:extLst>
                <a:ext uri="{FF2B5EF4-FFF2-40B4-BE49-F238E27FC236}">
                  <a16:creationId xmlns:a16="http://schemas.microsoft.com/office/drawing/2014/main" id="{F1F2B3F3-D00A-44DF-90BA-D64EE23423FC}"/>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2">
                      <a:lumMod val="50000"/>
                    </a:schemeClr>
                  </a:solidFill>
                  <a:latin typeface="Bebas Neue" panose="020B0606020202050201" pitchFamily="34" charset="0"/>
                </a:rPr>
                <a:t>2</a:t>
              </a:r>
            </a:p>
          </p:txBody>
        </p:sp>
        <p:grpSp>
          <p:nvGrpSpPr>
            <p:cNvPr id="44" name="Group 43">
              <a:extLst>
                <a:ext uri="{FF2B5EF4-FFF2-40B4-BE49-F238E27FC236}">
                  <a16:creationId xmlns:a16="http://schemas.microsoft.com/office/drawing/2014/main" id="{3BA327B6-30BA-4ADE-98A1-DEA9BD9FB5AD}"/>
                </a:ext>
              </a:extLst>
            </p:cNvPr>
            <p:cNvGrpSpPr/>
            <p:nvPr/>
          </p:nvGrpSpPr>
          <p:grpSpPr>
            <a:xfrm>
              <a:off x="843261" y="2209800"/>
              <a:ext cx="2679192" cy="2377440"/>
              <a:chOff x="1356851" y="1737360"/>
              <a:chExt cx="2679192" cy="2377440"/>
            </a:xfrm>
          </p:grpSpPr>
          <p:sp>
            <p:nvSpPr>
              <p:cNvPr id="45" name="Hexagon 44">
                <a:extLst>
                  <a:ext uri="{FF2B5EF4-FFF2-40B4-BE49-F238E27FC236}">
                    <a16:creationId xmlns:a16="http://schemas.microsoft.com/office/drawing/2014/main" id="{AED1D693-85D5-4898-B605-ED8E61C0E6BB}"/>
                  </a:ext>
                </a:extLst>
              </p:cNvPr>
              <p:cNvSpPr>
                <a:spLocks/>
              </p:cNvSpPr>
              <p:nvPr/>
            </p:nvSpPr>
            <p:spPr>
              <a:xfrm>
                <a:off x="1356851" y="1737360"/>
                <a:ext cx="2679192" cy="237744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46" name="Hexagon 45">
                <a:extLst>
                  <a:ext uri="{FF2B5EF4-FFF2-40B4-BE49-F238E27FC236}">
                    <a16:creationId xmlns:a16="http://schemas.microsoft.com/office/drawing/2014/main" id="{487C041F-855B-483E-A7E3-1B898AF2244E}"/>
                  </a:ext>
                </a:extLst>
              </p:cNvPr>
              <p:cNvSpPr>
                <a:spLocks/>
              </p:cNvSpPr>
              <p:nvPr/>
            </p:nvSpPr>
            <p:spPr>
              <a:xfrm>
                <a:off x="1566443" y="1921715"/>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185B63"/>
                    </a:solidFill>
                    <a:latin typeface="Century Gothic" panose="020B0502020202020204" pitchFamily="34" charset="0"/>
                    <a:cs typeface="Thonburi" pitchFamily="2" charset="-34"/>
                  </a:rPr>
                  <a:t>QT ACTIVITY</a:t>
                </a:r>
              </a:p>
            </p:txBody>
          </p:sp>
        </p:grpSp>
      </p:grpSp>
      <p:grpSp>
        <p:nvGrpSpPr>
          <p:cNvPr id="52" name="Group 51">
            <a:extLst>
              <a:ext uri="{FF2B5EF4-FFF2-40B4-BE49-F238E27FC236}">
                <a16:creationId xmlns:a16="http://schemas.microsoft.com/office/drawing/2014/main" id="{030A2F61-F84F-4583-8B5E-6824B38AFC64}"/>
              </a:ext>
            </a:extLst>
          </p:cNvPr>
          <p:cNvGrpSpPr/>
          <p:nvPr/>
        </p:nvGrpSpPr>
        <p:grpSpPr>
          <a:xfrm>
            <a:off x="8653440" y="1877813"/>
            <a:ext cx="3279024" cy="2561795"/>
            <a:chOff x="243429" y="2209800"/>
            <a:chExt cx="3279024" cy="2561795"/>
          </a:xfrm>
        </p:grpSpPr>
        <p:sp>
          <p:nvSpPr>
            <p:cNvPr id="53" name="Rectangle 52">
              <a:extLst>
                <a:ext uri="{FF2B5EF4-FFF2-40B4-BE49-F238E27FC236}">
                  <a16:creationId xmlns:a16="http://schemas.microsoft.com/office/drawing/2014/main" id="{DB5EA4B3-BF95-4E1E-A06C-85617C6A1796}"/>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3">
                      <a:lumMod val="50000"/>
                    </a:schemeClr>
                  </a:solidFill>
                  <a:latin typeface="Bebas Neue" panose="020B0606020202050201" pitchFamily="34" charset="0"/>
                </a:rPr>
                <a:t>3</a:t>
              </a:r>
            </a:p>
          </p:txBody>
        </p:sp>
        <p:grpSp>
          <p:nvGrpSpPr>
            <p:cNvPr id="54" name="Group 53">
              <a:extLst>
                <a:ext uri="{FF2B5EF4-FFF2-40B4-BE49-F238E27FC236}">
                  <a16:creationId xmlns:a16="http://schemas.microsoft.com/office/drawing/2014/main" id="{284108FB-60D2-44FF-8560-A7EC6FA5FD6D}"/>
                </a:ext>
              </a:extLst>
            </p:cNvPr>
            <p:cNvGrpSpPr/>
            <p:nvPr/>
          </p:nvGrpSpPr>
          <p:grpSpPr>
            <a:xfrm>
              <a:off x="843261" y="2209800"/>
              <a:ext cx="2679192" cy="2377440"/>
              <a:chOff x="1356851" y="1737360"/>
              <a:chExt cx="2679192" cy="2377440"/>
            </a:xfrm>
          </p:grpSpPr>
          <p:sp>
            <p:nvSpPr>
              <p:cNvPr id="55" name="Hexagon 54">
                <a:extLst>
                  <a:ext uri="{FF2B5EF4-FFF2-40B4-BE49-F238E27FC236}">
                    <a16:creationId xmlns:a16="http://schemas.microsoft.com/office/drawing/2014/main" id="{4BB900F1-B213-4E9B-9009-E32072259346}"/>
                  </a:ext>
                </a:extLst>
              </p:cNvPr>
              <p:cNvSpPr>
                <a:spLocks/>
              </p:cNvSpPr>
              <p:nvPr/>
            </p:nvSpPr>
            <p:spPr>
              <a:xfrm>
                <a:off x="1356851" y="1737360"/>
                <a:ext cx="2679192" cy="2377440"/>
              </a:xfrm>
              <a:prstGeom prst="hexagon">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56" name="Hexagon 55">
                <a:extLst>
                  <a:ext uri="{FF2B5EF4-FFF2-40B4-BE49-F238E27FC236}">
                    <a16:creationId xmlns:a16="http://schemas.microsoft.com/office/drawing/2014/main" id="{C0CDD318-B986-42C1-A1BB-C9A7608C79D9}"/>
                  </a:ext>
                </a:extLst>
              </p:cNvPr>
              <p:cNvSpPr>
                <a:spLocks/>
              </p:cNvSpPr>
              <p:nvPr/>
            </p:nvSpPr>
            <p:spPr>
              <a:xfrm>
                <a:off x="1562591" y="1922757"/>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5D7A1A"/>
                    </a:solidFill>
                    <a:latin typeface="Century Gothic" panose="020B0502020202020204" pitchFamily="34" charset="0"/>
                  </a:rPr>
                  <a:t>QT DISCUSSION</a:t>
                </a:r>
              </a:p>
            </p:txBody>
          </p:sp>
        </p:grpSp>
      </p:grpSp>
      <p:grpSp>
        <p:nvGrpSpPr>
          <p:cNvPr id="57" name="Group 56">
            <a:extLst>
              <a:ext uri="{FF2B5EF4-FFF2-40B4-BE49-F238E27FC236}">
                <a16:creationId xmlns:a16="http://schemas.microsoft.com/office/drawing/2014/main" id="{FC392894-11AA-4309-964F-314194D2CE40}"/>
              </a:ext>
            </a:extLst>
          </p:cNvPr>
          <p:cNvGrpSpPr/>
          <p:nvPr/>
        </p:nvGrpSpPr>
        <p:grpSpPr>
          <a:xfrm>
            <a:off x="2662497" y="4155169"/>
            <a:ext cx="3279024" cy="2561795"/>
            <a:chOff x="243429" y="2209800"/>
            <a:chExt cx="3279024" cy="2561795"/>
          </a:xfrm>
        </p:grpSpPr>
        <p:sp>
          <p:nvSpPr>
            <p:cNvPr id="58" name="Rectangle 57">
              <a:extLst>
                <a:ext uri="{FF2B5EF4-FFF2-40B4-BE49-F238E27FC236}">
                  <a16:creationId xmlns:a16="http://schemas.microsoft.com/office/drawing/2014/main" id="{6C4FE5A5-03AA-45CA-B869-051B7CE9BD05}"/>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4">
                      <a:lumMod val="50000"/>
                    </a:schemeClr>
                  </a:solidFill>
                  <a:latin typeface="Bebas Neue" panose="020B0606020202050201" pitchFamily="34" charset="0"/>
                </a:rPr>
                <a:t>4</a:t>
              </a:r>
            </a:p>
          </p:txBody>
        </p:sp>
        <p:grpSp>
          <p:nvGrpSpPr>
            <p:cNvPr id="59" name="Group 58">
              <a:extLst>
                <a:ext uri="{FF2B5EF4-FFF2-40B4-BE49-F238E27FC236}">
                  <a16:creationId xmlns:a16="http://schemas.microsoft.com/office/drawing/2014/main" id="{A3CA59A9-114B-4FEA-BA3A-0DEE9DFD4D5F}"/>
                </a:ext>
              </a:extLst>
            </p:cNvPr>
            <p:cNvGrpSpPr/>
            <p:nvPr/>
          </p:nvGrpSpPr>
          <p:grpSpPr>
            <a:xfrm>
              <a:off x="843261" y="2209800"/>
              <a:ext cx="2679192" cy="2377440"/>
              <a:chOff x="1356851" y="1737360"/>
              <a:chExt cx="2679192" cy="2377440"/>
            </a:xfrm>
          </p:grpSpPr>
          <p:sp>
            <p:nvSpPr>
              <p:cNvPr id="60" name="Hexagon 59">
                <a:extLst>
                  <a:ext uri="{FF2B5EF4-FFF2-40B4-BE49-F238E27FC236}">
                    <a16:creationId xmlns:a16="http://schemas.microsoft.com/office/drawing/2014/main" id="{055A99FD-5D5C-4438-9B75-E2D619D55C3C}"/>
                  </a:ext>
                </a:extLst>
              </p:cNvPr>
              <p:cNvSpPr>
                <a:spLocks/>
              </p:cNvSpPr>
              <p:nvPr/>
            </p:nvSpPr>
            <p:spPr>
              <a:xfrm>
                <a:off x="1356851" y="1737360"/>
                <a:ext cx="2679192" cy="2377440"/>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61" name="Hexagon 60">
                <a:extLst>
                  <a:ext uri="{FF2B5EF4-FFF2-40B4-BE49-F238E27FC236}">
                    <a16:creationId xmlns:a16="http://schemas.microsoft.com/office/drawing/2014/main" id="{331AB0D0-8086-4DA1-A41A-91A2265FB066}"/>
                  </a:ext>
                </a:extLst>
              </p:cNvPr>
              <p:cNvSpPr>
                <a:spLocks/>
              </p:cNvSpPr>
              <p:nvPr/>
            </p:nvSpPr>
            <p:spPr>
              <a:xfrm>
                <a:off x="1562591" y="1922757"/>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8D5602"/>
                    </a:solidFill>
                    <a:latin typeface="Century Gothic" panose="020B0502020202020204" pitchFamily="34" charset="0"/>
                  </a:rPr>
                  <a:t>DISCUSSION DEBRIEF</a:t>
                </a:r>
              </a:p>
            </p:txBody>
          </p:sp>
        </p:grpSp>
      </p:grpSp>
      <p:grpSp>
        <p:nvGrpSpPr>
          <p:cNvPr id="68" name="Group 67">
            <a:extLst>
              <a:ext uri="{FF2B5EF4-FFF2-40B4-BE49-F238E27FC236}">
                <a16:creationId xmlns:a16="http://schemas.microsoft.com/office/drawing/2014/main" id="{FA9268AC-CB86-426A-8273-F3ED24C4FA12}"/>
              </a:ext>
            </a:extLst>
          </p:cNvPr>
          <p:cNvGrpSpPr/>
          <p:nvPr/>
        </p:nvGrpSpPr>
        <p:grpSpPr>
          <a:xfrm>
            <a:off x="6722623" y="4155169"/>
            <a:ext cx="3279024" cy="2561795"/>
            <a:chOff x="243429" y="2209800"/>
            <a:chExt cx="3279024" cy="2561795"/>
          </a:xfrm>
        </p:grpSpPr>
        <p:sp>
          <p:nvSpPr>
            <p:cNvPr id="69" name="Rectangle 68">
              <a:extLst>
                <a:ext uri="{FF2B5EF4-FFF2-40B4-BE49-F238E27FC236}">
                  <a16:creationId xmlns:a16="http://schemas.microsoft.com/office/drawing/2014/main" id="{899D5649-7588-477F-BE12-35A6410E6375}"/>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dirty="0">
                  <a:solidFill>
                    <a:schemeClr val="accent5">
                      <a:lumMod val="50000"/>
                    </a:schemeClr>
                  </a:solidFill>
                  <a:latin typeface="Bebas Neue" panose="020B0606020202050201" pitchFamily="34" charset="0"/>
                </a:rPr>
                <a:t>5</a:t>
              </a:r>
            </a:p>
          </p:txBody>
        </p:sp>
        <p:grpSp>
          <p:nvGrpSpPr>
            <p:cNvPr id="70" name="Group 69">
              <a:extLst>
                <a:ext uri="{FF2B5EF4-FFF2-40B4-BE49-F238E27FC236}">
                  <a16:creationId xmlns:a16="http://schemas.microsoft.com/office/drawing/2014/main" id="{DCDDEEC1-2A43-4305-BC14-12D5CAF02E06}"/>
                </a:ext>
              </a:extLst>
            </p:cNvPr>
            <p:cNvGrpSpPr/>
            <p:nvPr/>
          </p:nvGrpSpPr>
          <p:grpSpPr>
            <a:xfrm>
              <a:off x="843261" y="2209800"/>
              <a:ext cx="2679192" cy="2377440"/>
              <a:chOff x="1356851" y="1737360"/>
              <a:chExt cx="2679192" cy="2377440"/>
            </a:xfrm>
          </p:grpSpPr>
          <p:sp>
            <p:nvSpPr>
              <p:cNvPr id="71" name="Hexagon 70">
                <a:extLst>
                  <a:ext uri="{FF2B5EF4-FFF2-40B4-BE49-F238E27FC236}">
                    <a16:creationId xmlns:a16="http://schemas.microsoft.com/office/drawing/2014/main" id="{379E8BE3-8F5F-4DEA-82BE-EA180893C855}"/>
                  </a:ext>
                </a:extLst>
              </p:cNvPr>
              <p:cNvSpPr>
                <a:spLocks/>
              </p:cNvSpPr>
              <p:nvPr/>
            </p:nvSpPr>
            <p:spPr>
              <a:xfrm>
                <a:off x="1356851" y="1737360"/>
                <a:ext cx="2679192" cy="2377440"/>
              </a:xfrm>
              <a:prstGeom prst="hexagon">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solidFill>
                </a:endParaRPr>
              </a:p>
            </p:txBody>
          </p:sp>
          <p:sp>
            <p:nvSpPr>
              <p:cNvPr id="72" name="Hexagon 71">
                <a:extLst>
                  <a:ext uri="{FF2B5EF4-FFF2-40B4-BE49-F238E27FC236}">
                    <a16:creationId xmlns:a16="http://schemas.microsoft.com/office/drawing/2014/main" id="{2784AE63-0CDB-44C9-947B-E0BD232C701E}"/>
                  </a:ext>
                </a:extLst>
              </p:cNvPr>
              <p:cNvSpPr>
                <a:spLocks/>
              </p:cNvSpPr>
              <p:nvPr/>
            </p:nvSpPr>
            <p:spPr>
              <a:xfrm>
                <a:off x="1562591" y="1921715"/>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spc="-100" dirty="0">
                    <a:solidFill>
                      <a:srgbClr val="531B3A"/>
                    </a:solidFill>
                    <a:latin typeface="Century Gothic" panose="020B0502020202020204" pitchFamily="34" charset="0"/>
                  </a:rPr>
                  <a:t>QT WRITING</a:t>
                </a:r>
              </a:p>
            </p:txBody>
          </p:sp>
        </p:grpSp>
      </p:grpSp>
    </p:spTree>
    <p:extLst>
      <p:ext uri="{BB962C8B-B14F-4D97-AF65-F5344CB8AC3E}">
        <p14:creationId xmlns:p14="http://schemas.microsoft.com/office/powerpoint/2010/main" val="571962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prstGeom prst="rect">
            <a:avLst/>
          </a:prstGeom>
          <a:solidFill>
            <a:srgbClr val="14647E"/>
          </a:solidFill>
        </p:spPr>
        <p:txBody>
          <a:bodyPr anchor="ctr"/>
          <a:lstStyle/>
          <a:p>
            <a:pPr algn="ctr"/>
            <a:r>
              <a:rPr lang="en-US" b="1" dirty="0">
                <a:solidFill>
                  <a:schemeClr val="bg1"/>
                </a:solidFill>
              </a:rPr>
              <a:t>STRONG REASONING EXAMPLE</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20</a:t>
            </a:fld>
            <a:endParaRPr lang="en-US" dirty="0"/>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31A2458-F649-4163-BC05-93B53E5E7773}"/>
              </a:ext>
            </a:extLst>
          </p:cNvPr>
          <p:cNvSpPr/>
          <p:nvPr/>
        </p:nvSpPr>
        <p:spPr>
          <a:xfrm>
            <a:off x="609600" y="4902916"/>
            <a:ext cx="3851306" cy="1424376"/>
          </a:xfrm>
          <a:prstGeom prst="rect">
            <a:avLst/>
          </a:prstGeom>
          <a:solidFill>
            <a:schemeClr val="bg1"/>
          </a:solidFill>
          <a:ln w="38100">
            <a:solidFill>
              <a:srgbClr val="15647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400" b="1" dirty="0">
                <a:solidFill>
                  <a:schemeClr val="tx1">
                    <a:lumMod val="10000"/>
                  </a:schemeClr>
                </a:solidFill>
                <a:latin typeface="+mj-lt"/>
              </a:rPr>
              <a:t>Claim:</a:t>
            </a:r>
          </a:p>
          <a:p>
            <a:pPr algn="ctr">
              <a:lnSpc>
                <a:spcPct val="90000"/>
              </a:lnSpc>
            </a:pPr>
            <a:r>
              <a:rPr lang="en-US" sz="2400" dirty="0">
                <a:solidFill>
                  <a:schemeClr val="tx1">
                    <a:lumMod val="10000"/>
                  </a:schemeClr>
                </a:solidFill>
                <a:latin typeface="+mj-lt"/>
              </a:rPr>
              <a:t>I think the answer is that there are 4 hutches and 33 bunnies.</a:t>
            </a:r>
          </a:p>
        </p:txBody>
      </p:sp>
      <p:sp>
        <p:nvSpPr>
          <p:cNvPr id="16" name="Rectangle 15">
            <a:extLst>
              <a:ext uri="{FF2B5EF4-FFF2-40B4-BE49-F238E27FC236}">
                <a16:creationId xmlns:a16="http://schemas.microsoft.com/office/drawing/2014/main" id="{1E2F1CF4-BCF1-48E8-A169-10E1662492B0}"/>
              </a:ext>
            </a:extLst>
          </p:cNvPr>
          <p:cNvSpPr/>
          <p:nvPr/>
        </p:nvSpPr>
        <p:spPr>
          <a:xfrm>
            <a:off x="6632524" y="4902916"/>
            <a:ext cx="5169147" cy="1424376"/>
          </a:xfrm>
          <a:prstGeom prst="rect">
            <a:avLst/>
          </a:prstGeom>
          <a:solidFill>
            <a:schemeClr val="bg1"/>
          </a:solidFill>
          <a:ln w="38100">
            <a:solidFill>
              <a:srgbClr val="EB91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lumMod val="10000"/>
                  </a:schemeClr>
                </a:solidFill>
                <a:latin typeface="+mj-lt"/>
              </a:rPr>
              <a:t>Evidence:</a:t>
            </a:r>
          </a:p>
          <a:p>
            <a:pPr algn="ctr"/>
            <a:r>
              <a:rPr lang="en-US" sz="2400" dirty="0">
                <a:solidFill>
                  <a:schemeClr val="tx1">
                    <a:lumMod val="10000"/>
                  </a:schemeClr>
                </a:solidFill>
                <a:latin typeface="+mj-lt"/>
              </a:rPr>
              <a:t>8 times 4 is 32, and plus one would be 33. And 33 divided by 11 is 3, plus one is 4.</a:t>
            </a:r>
          </a:p>
        </p:txBody>
      </p:sp>
      <p:sp>
        <p:nvSpPr>
          <p:cNvPr id="19" name="Rectangle 18">
            <a:extLst>
              <a:ext uri="{FF2B5EF4-FFF2-40B4-BE49-F238E27FC236}">
                <a16:creationId xmlns:a16="http://schemas.microsoft.com/office/drawing/2014/main" id="{FA03AB26-94FB-4471-80D2-109B59382DE6}"/>
              </a:ext>
            </a:extLst>
          </p:cNvPr>
          <p:cNvSpPr/>
          <p:nvPr/>
        </p:nvSpPr>
        <p:spPr>
          <a:xfrm>
            <a:off x="1305677" y="1778775"/>
            <a:ext cx="9835936" cy="2715535"/>
          </a:xfrm>
          <a:prstGeom prst="rect">
            <a:avLst/>
          </a:prstGeom>
          <a:solidFill>
            <a:schemeClr val="bg1"/>
          </a:solidFill>
          <a:ln w="38100">
            <a:solidFill>
              <a:srgbClr val="95C22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lumMod val="10000"/>
                  </a:schemeClr>
                </a:solidFill>
                <a:latin typeface="+mj-lt"/>
              </a:rPr>
              <a:t>Reasoning:</a:t>
            </a:r>
          </a:p>
          <a:p>
            <a:pPr algn="ctr"/>
            <a:r>
              <a:rPr lang="en-US" sz="2400" dirty="0">
                <a:solidFill>
                  <a:schemeClr val="tx1">
                    <a:lumMod val="10000"/>
                  </a:schemeClr>
                </a:solidFill>
                <a:latin typeface="+mj-lt"/>
              </a:rPr>
              <a:t>Since we know that when there are 8 bunnies per hutch 1 bunny is homeless, the number of bunnies would have to be a multiple of 8 plus 1, which 33 is. 33 is also a multiple of 11, which means that with 33 bunnies there could be exactly 11 bunnies per hutch. So it works with both. And if there were 11 bunnies per hutch, that would mean they fit in 3 hutches, so with the additional empty hutch that would be 4.</a:t>
            </a:r>
          </a:p>
        </p:txBody>
      </p:sp>
      <p:pic>
        <p:nvPicPr>
          <p:cNvPr id="20" name="Picture 19">
            <a:extLst>
              <a:ext uri="{FF2B5EF4-FFF2-40B4-BE49-F238E27FC236}">
                <a16:creationId xmlns:a16="http://schemas.microsoft.com/office/drawing/2014/main" id="{D52FD0B1-17C4-4EEE-A285-2CB795C7942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1608075">
            <a:off x="783067" y="3811079"/>
            <a:ext cx="1045219" cy="1567829"/>
          </a:xfrm>
          <a:prstGeom prst="rect">
            <a:avLst/>
          </a:prstGeom>
        </p:spPr>
      </p:pic>
      <p:pic>
        <p:nvPicPr>
          <p:cNvPr id="21" name="Picture 20">
            <a:extLst>
              <a:ext uri="{FF2B5EF4-FFF2-40B4-BE49-F238E27FC236}">
                <a16:creationId xmlns:a16="http://schemas.microsoft.com/office/drawing/2014/main" id="{63F3D876-130E-4ADD-BC1C-9109FB66EB5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9991925" flipH="1">
            <a:off x="10419985" y="3807092"/>
            <a:ext cx="1045219" cy="1567829"/>
          </a:xfrm>
          <a:prstGeom prst="rect">
            <a:avLst/>
          </a:prstGeom>
        </p:spPr>
      </p:pic>
      <p:sp>
        <p:nvSpPr>
          <p:cNvPr id="11" name="Footer Placeholder 4">
            <a:extLst>
              <a:ext uri="{FF2B5EF4-FFF2-40B4-BE49-F238E27FC236}">
                <a16:creationId xmlns:a16="http://schemas.microsoft.com/office/drawing/2014/main" id="{9F66A194-616E-4544-9272-EDA98529FC0F}"/>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1366084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3CFD-E78D-4659-BBA2-F570E0CAB6C3}"/>
              </a:ext>
            </a:extLst>
          </p:cNvPr>
          <p:cNvSpPr>
            <a:spLocks noGrp="1"/>
          </p:cNvSpPr>
          <p:nvPr>
            <p:ph type="title"/>
          </p:nvPr>
        </p:nvSpPr>
        <p:spPr>
          <a:solidFill>
            <a:schemeClr val="accent5"/>
          </a:solidFill>
        </p:spPr>
        <p:txBody>
          <a:bodyPr lIns="91440" anchor="ctr">
            <a:normAutofit/>
          </a:bodyPr>
          <a:lstStyle/>
          <a:p>
            <a:pPr algn="ctr"/>
            <a:r>
              <a:rPr lang="en-US" sz="6600" b="1" cap="small" dirty="0">
                <a:solidFill>
                  <a:schemeClr val="bg1"/>
                </a:solidFill>
              </a:rPr>
              <a:t>In the Classroom</a:t>
            </a:r>
          </a:p>
        </p:txBody>
      </p:sp>
      <p:sp>
        <p:nvSpPr>
          <p:cNvPr id="4" name="Right Triangle 3">
            <a:extLst>
              <a:ext uri="{FF2B5EF4-FFF2-40B4-BE49-F238E27FC236}">
                <a16:creationId xmlns:a16="http://schemas.microsoft.com/office/drawing/2014/main" id="{A0892133-8FB7-40AF-A48F-62D6031C6C54}"/>
              </a:ext>
            </a:extLst>
          </p:cNvPr>
          <p:cNvSpPr/>
          <p:nvPr/>
        </p:nvSpPr>
        <p:spPr>
          <a:xfrm rot="10800000" flipH="1">
            <a:off x="1516314" y="4562474"/>
            <a:ext cx="1047777" cy="744816"/>
          </a:xfrm>
          <a:prstGeom prst="rtTriangl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E4EFD90-4F64-4C4D-8BFA-0AF35D007CCD}"/>
              </a:ext>
            </a:extLst>
          </p:cNvPr>
          <p:cNvSpPr/>
          <p:nvPr/>
        </p:nvSpPr>
        <p:spPr>
          <a:xfrm>
            <a:off x="0" y="0"/>
            <a:ext cx="12192000" cy="6858000"/>
          </a:xfrm>
          <a:prstGeom prst="rect">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DDF4ABA-9C40-44FC-8887-EA6D24B993D8}"/>
              </a:ext>
            </a:extLst>
          </p:cNvPr>
          <p:cNvSpPr>
            <a:spLocks noGrp="1"/>
          </p:cNvSpPr>
          <p:nvPr>
            <p:ph type="sldNum" sz="quarter" idx="12"/>
          </p:nvPr>
        </p:nvSpPr>
        <p:spPr/>
        <p:txBody>
          <a:bodyPr/>
          <a:lstStyle/>
          <a:p>
            <a:fld id="{EEE06FBF-71E0-4FCC-8E80-4A163040A9FC}" type="slidenum">
              <a:rPr lang="en-US" smtClean="0"/>
              <a:t>21</a:t>
            </a:fld>
            <a:endParaRPr lang="en-US"/>
          </a:p>
        </p:txBody>
      </p:sp>
      <p:sp>
        <p:nvSpPr>
          <p:cNvPr id="8" name="Footer Placeholder 4">
            <a:extLst>
              <a:ext uri="{FF2B5EF4-FFF2-40B4-BE49-F238E27FC236}">
                <a16:creationId xmlns:a16="http://schemas.microsoft.com/office/drawing/2014/main" id="{7807D6F0-BBE1-4C97-8779-B34DB204DC30}"/>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2572632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4361" y="1274337"/>
            <a:ext cx="6193216" cy="4552476"/>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22</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A73573"/>
          </a:solidFill>
          <a:ln>
            <a:noFill/>
          </a:ln>
        </p:spPr>
        <p:txBody>
          <a:bodyPr lIns="182880">
            <a:noAutofit/>
          </a:bodyPr>
          <a:lstStyle/>
          <a:p>
            <a:r>
              <a:rPr lang="en-US" sz="2800" b="1" dirty="0">
                <a:solidFill>
                  <a:schemeClr val="bg1"/>
                </a:solidFill>
              </a:rPr>
              <a:t>EVALUATING EVIDENCE AND REASONS</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A735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F4421B57-0867-4994-887B-4ABD4564C2F3}"/>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sz="3200" dirty="0">
                <a:solidFill>
                  <a:schemeClr val="tx2"/>
                </a:solidFill>
                <a:latin typeface="Garamond" panose="02020404030301010803" pitchFamily="18" charset="0"/>
              </a:rPr>
              <a:t>Practice with children by giving them multiple pieces of evidence or reasoning and asking them to evaluate which one is stronger.</a:t>
            </a:r>
            <a:endParaRPr lang="en-US" sz="2600" dirty="0">
              <a:solidFill>
                <a:schemeClr val="tx2"/>
              </a:solidFill>
              <a:latin typeface="Garamond" panose="02020404030301010803" pitchFamily="18" charset="0"/>
            </a:endParaRPr>
          </a:p>
        </p:txBody>
      </p:sp>
      <p:pic>
        <p:nvPicPr>
          <p:cNvPr id="15" name="Picture 14" descr="A picture containing object, clock, sign&#10;&#10;Description automatically generated">
            <a:extLst>
              <a:ext uri="{FF2B5EF4-FFF2-40B4-BE49-F238E27FC236}">
                <a16:creationId xmlns:a16="http://schemas.microsoft.com/office/drawing/2014/main" id="{6522A8D8-2116-433C-B7B7-635A4EF8C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910" y="5478085"/>
            <a:ext cx="952901" cy="536006"/>
          </a:xfrm>
          <a:prstGeom prst="rect">
            <a:avLst/>
          </a:prstGeom>
        </p:spPr>
      </p:pic>
    </p:spTree>
    <p:extLst>
      <p:ext uri="{BB962C8B-B14F-4D97-AF65-F5344CB8AC3E}">
        <p14:creationId xmlns:p14="http://schemas.microsoft.com/office/powerpoint/2010/main" val="2063239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B8E71F6-CEB8-47E6-86B7-BD8A506E25CB}"/>
              </a:ext>
            </a:extLst>
          </p:cNvPr>
          <p:cNvSpPr>
            <a:spLocks noGrp="1"/>
          </p:cNvSpPr>
          <p:nvPr>
            <p:ph type="sldNum" sz="quarter" idx="12"/>
          </p:nvPr>
        </p:nvSpPr>
        <p:spPr/>
        <p:txBody>
          <a:bodyPr/>
          <a:lstStyle/>
          <a:p>
            <a:fld id="{EEE06FBF-71E0-4FCC-8E80-4A163040A9FC}" type="slidenum">
              <a:rPr lang="en-US" smtClean="0"/>
              <a:t>23</a:t>
            </a:fld>
            <a:endParaRPr lang="en-US"/>
          </a:p>
        </p:txBody>
      </p:sp>
      <p:sp>
        <p:nvSpPr>
          <p:cNvPr id="8" name="Text Placeholder 3">
            <a:extLst>
              <a:ext uri="{FF2B5EF4-FFF2-40B4-BE49-F238E27FC236}">
                <a16:creationId xmlns:a16="http://schemas.microsoft.com/office/drawing/2014/main" id="{5DEAC004-7EEE-41BB-B8CA-D48201B465F8}"/>
              </a:ext>
            </a:extLst>
          </p:cNvPr>
          <p:cNvSpPr txBox="1">
            <a:spLocks/>
          </p:cNvSpPr>
          <p:nvPr/>
        </p:nvSpPr>
        <p:spPr>
          <a:xfrm>
            <a:off x="839788" y="2346159"/>
            <a:ext cx="3105911" cy="3851441"/>
          </a:xfrm>
          <a:prstGeom prst="rect">
            <a:avLst/>
          </a:prstGeom>
          <a:noFill/>
        </p:spPr>
        <p:txBody>
          <a:bodyPr vert="horz" lIns="91440" tIns="365760" rIns="91440" bIns="274320" rtlCol="0" anchor="b">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In pairs, generate two examples of evidence for each category.</a:t>
            </a:r>
          </a:p>
          <a:p>
            <a:pPr>
              <a:buSzPct val="60000"/>
              <a:buFont typeface="Wingdings" panose="05000000000000000000" pitchFamily="2" charset="2"/>
              <a:buChar char="ü"/>
            </a:pPr>
            <a:r>
              <a:rPr lang="en-US" dirty="0">
                <a:solidFill>
                  <a:schemeClr val="tx2"/>
                </a:solidFill>
                <a:latin typeface="Garamond" panose="02020404030301010803" pitchFamily="18" charset="0"/>
              </a:rPr>
              <a:t>Where possible, try to list one example from CLE and one example from mathematics.</a:t>
            </a:r>
          </a:p>
        </p:txBody>
      </p:sp>
      <p:sp>
        <p:nvSpPr>
          <p:cNvPr id="11" name="Right Triangle 10">
            <a:extLst>
              <a:ext uri="{FF2B5EF4-FFF2-40B4-BE49-F238E27FC236}">
                <a16:creationId xmlns:a16="http://schemas.microsoft.com/office/drawing/2014/main" id="{2E8E8179-67E9-4172-9FCD-8248EE205D89}"/>
              </a:ext>
            </a:extLst>
          </p:cNvPr>
          <p:cNvSpPr/>
          <p:nvPr/>
        </p:nvSpPr>
        <p:spPr>
          <a:xfrm rot="10800000" flipH="1">
            <a:off x="1071913" y="2047444"/>
            <a:ext cx="848497" cy="560173"/>
          </a:xfrm>
          <a:prstGeom prst="rtTriangle">
            <a:avLst/>
          </a:prstGeom>
          <a:solidFill>
            <a:srgbClr val="A736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76D1476C-86E4-4E15-A03E-D9C2D7BEC2E4}"/>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pic>
        <p:nvPicPr>
          <p:cNvPr id="19" name="Picture 6" descr="http://static.squarespace.com/static/50fffc32e4b0bae78fd27dfc/50fffc32e4b0bae78fd27e01/54099c6ae4b0ef56e8246145/1416844983912/?format=1500w">
            <a:extLst>
              <a:ext uri="{FF2B5EF4-FFF2-40B4-BE49-F238E27FC236}">
                <a16:creationId xmlns:a16="http://schemas.microsoft.com/office/drawing/2014/main" id="{69D59633-C551-40B5-A0FB-458DC4713A04}"/>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05" r="26847"/>
          <a:stretch/>
        </p:blipFill>
        <p:spPr bwMode="auto">
          <a:xfrm>
            <a:off x="8849219" y="3668398"/>
            <a:ext cx="2011680" cy="1722361"/>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8">
            <a:extLst>
              <a:ext uri="{FF2B5EF4-FFF2-40B4-BE49-F238E27FC236}">
                <a16:creationId xmlns:a16="http://schemas.microsoft.com/office/drawing/2014/main" id="{6CBC0D28-02B9-4B96-BA7A-596A982F736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8"/>
          <a:stretch/>
        </p:blipFill>
        <p:spPr bwMode="auto">
          <a:xfrm>
            <a:off x="6699752" y="1435410"/>
            <a:ext cx="2011680" cy="1724297"/>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0" descr="http://cdn.playbuzz.com/cdn/4805d33e-a884-4884-b908-7747387bf366/d48efd14-6815-4730-8ac4-642730a84414.jpg">
            <a:extLst>
              <a:ext uri="{FF2B5EF4-FFF2-40B4-BE49-F238E27FC236}">
                <a16:creationId xmlns:a16="http://schemas.microsoft.com/office/drawing/2014/main" id="{30CEBC2E-B0F7-43C8-92EB-EACB3946762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067" t="87" r="21625" b="-87"/>
          <a:stretch/>
        </p:blipFill>
        <p:spPr bwMode="auto">
          <a:xfrm>
            <a:off x="4532297" y="1435031"/>
            <a:ext cx="2011680" cy="1724297"/>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2" descr="http://1000awesomethings.files.wordpress.com/2010/03/going-on-a-fieldtrip.jpg">
            <a:extLst>
              <a:ext uri="{FF2B5EF4-FFF2-40B4-BE49-F238E27FC236}">
                <a16:creationId xmlns:a16="http://schemas.microsoft.com/office/drawing/2014/main" id="{B8041457-F10D-4557-94EF-F3E8E156F8F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267" t="37" r="5467" b="1069"/>
          <a:stretch/>
        </p:blipFill>
        <p:spPr bwMode="auto">
          <a:xfrm>
            <a:off x="6696084" y="3660873"/>
            <a:ext cx="2011680" cy="1722361"/>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Rectangle 22">
            <a:extLst>
              <a:ext uri="{FF2B5EF4-FFF2-40B4-BE49-F238E27FC236}">
                <a16:creationId xmlns:a16="http://schemas.microsoft.com/office/drawing/2014/main" id="{C4144C5A-5948-4C0B-AC2A-28D1B36E3150}"/>
              </a:ext>
            </a:extLst>
          </p:cNvPr>
          <p:cNvSpPr/>
          <p:nvPr/>
        </p:nvSpPr>
        <p:spPr>
          <a:xfrm>
            <a:off x="6840944" y="5240457"/>
            <a:ext cx="17373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Experience</a:t>
            </a:r>
          </a:p>
        </p:txBody>
      </p:sp>
      <p:sp>
        <p:nvSpPr>
          <p:cNvPr id="24" name="Rectangle 23">
            <a:extLst>
              <a:ext uri="{FF2B5EF4-FFF2-40B4-BE49-F238E27FC236}">
                <a16:creationId xmlns:a16="http://schemas.microsoft.com/office/drawing/2014/main" id="{B997FFE2-1D81-41EE-9081-DC24E5E8407E}"/>
              </a:ext>
            </a:extLst>
          </p:cNvPr>
          <p:cNvSpPr/>
          <p:nvPr/>
        </p:nvSpPr>
        <p:spPr>
          <a:xfrm>
            <a:off x="4666196" y="2971800"/>
            <a:ext cx="17373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Texts</a:t>
            </a:r>
          </a:p>
        </p:txBody>
      </p:sp>
      <p:sp>
        <p:nvSpPr>
          <p:cNvPr id="25" name="Rectangle 24">
            <a:extLst>
              <a:ext uri="{FF2B5EF4-FFF2-40B4-BE49-F238E27FC236}">
                <a16:creationId xmlns:a16="http://schemas.microsoft.com/office/drawing/2014/main" id="{E3ECB23C-0743-4FC2-A774-85794B9D58D7}"/>
              </a:ext>
            </a:extLst>
          </p:cNvPr>
          <p:cNvSpPr/>
          <p:nvPr/>
        </p:nvSpPr>
        <p:spPr>
          <a:xfrm>
            <a:off x="6827918" y="2971800"/>
            <a:ext cx="17373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Calculations</a:t>
            </a:r>
          </a:p>
        </p:txBody>
      </p:sp>
      <p:pic>
        <p:nvPicPr>
          <p:cNvPr id="29" name="Picture 8" descr="Image result for classroom">
            <a:extLst>
              <a:ext uri="{FF2B5EF4-FFF2-40B4-BE49-F238E27FC236}">
                <a16:creationId xmlns:a16="http://schemas.microsoft.com/office/drawing/2014/main" id="{030FBC79-BA9B-40D5-88A3-0B387C12C58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698" r="3944" b="2075"/>
          <a:stretch/>
        </p:blipFill>
        <p:spPr bwMode="auto">
          <a:xfrm>
            <a:off x="8849219" y="1435031"/>
            <a:ext cx="2011680" cy="1724297"/>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a:extLst>
              <a:ext uri="{FF2B5EF4-FFF2-40B4-BE49-F238E27FC236}">
                <a16:creationId xmlns:a16="http://schemas.microsoft.com/office/drawing/2014/main" id="{7B77E053-CF55-41DC-B974-69EA1BC34F65}"/>
              </a:ext>
            </a:extLst>
          </p:cNvPr>
          <p:cNvSpPr/>
          <p:nvPr/>
        </p:nvSpPr>
        <p:spPr>
          <a:xfrm>
            <a:off x="9007628" y="5249479"/>
            <a:ext cx="17373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Research</a:t>
            </a:r>
          </a:p>
        </p:txBody>
      </p:sp>
      <p:sp>
        <p:nvSpPr>
          <p:cNvPr id="31" name="Rectangle 30">
            <a:extLst>
              <a:ext uri="{FF2B5EF4-FFF2-40B4-BE49-F238E27FC236}">
                <a16:creationId xmlns:a16="http://schemas.microsoft.com/office/drawing/2014/main" id="{613209F9-5CD7-4D3E-BF11-3BBB7E7DAF9E}"/>
              </a:ext>
            </a:extLst>
          </p:cNvPr>
          <p:cNvSpPr/>
          <p:nvPr/>
        </p:nvSpPr>
        <p:spPr>
          <a:xfrm>
            <a:off x="9007628" y="2971800"/>
            <a:ext cx="1736106"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Observations</a:t>
            </a:r>
          </a:p>
        </p:txBody>
      </p:sp>
      <p:pic>
        <p:nvPicPr>
          <p:cNvPr id="33" name="Picture 6" descr="Image result for doctor clipart">
            <a:extLst>
              <a:ext uri="{FF2B5EF4-FFF2-40B4-BE49-F238E27FC236}">
                <a16:creationId xmlns:a16="http://schemas.microsoft.com/office/drawing/2014/main" id="{858A5C98-0A01-4C42-B0C2-F39AAAECD45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04" r="-5068" b="32751"/>
          <a:stretch/>
        </p:blipFill>
        <p:spPr bwMode="auto">
          <a:xfrm>
            <a:off x="4532297" y="3668398"/>
            <a:ext cx="2011680" cy="1722361"/>
          </a:xfrm>
          <a:prstGeom prst="rect">
            <a:avLst/>
          </a:prstGeom>
          <a:noFill/>
          <a:ln w="3175">
            <a:solidFill>
              <a:srgbClr val="525663"/>
            </a:solidFill>
          </a:ln>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F94A5F88-2EF6-412B-A8F3-05CE1C5084D2}"/>
              </a:ext>
            </a:extLst>
          </p:cNvPr>
          <p:cNvSpPr/>
          <p:nvPr/>
        </p:nvSpPr>
        <p:spPr>
          <a:xfrm>
            <a:off x="4666196" y="5240457"/>
            <a:ext cx="173736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Georgia" panose="02040502050405020303" pitchFamily="18" charset="0"/>
              </a:rPr>
              <a:t>Experts</a:t>
            </a:r>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198811" cy="1600200"/>
          </a:xfrm>
          <a:prstGeom prst="rect">
            <a:avLst/>
          </a:prstGeom>
          <a:solidFill>
            <a:srgbClr val="A73673"/>
          </a:solidFill>
        </p:spPr>
        <p:txBody>
          <a:bodyPr lIns="182880">
            <a:normAutofit/>
          </a:bodyPr>
          <a:lstStyle/>
          <a:p>
            <a:r>
              <a:rPr lang="en-US" b="1" dirty="0">
                <a:solidFill>
                  <a:schemeClr val="bg1"/>
                </a:solidFill>
              </a:rPr>
              <a:t>LET’S PRACTICE!</a:t>
            </a:r>
          </a:p>
        </p:txBody>
      </p:sp>
    </p:spTree>
    <p:extLst>
      <p:ext uri="{BB962C8B-B14F-4D97-AF65-F5344CB8AC3E}">
        <p14:creationId xmlns:p14="http://schemas.microsoft.com/office/powerpoint/2010/main" val="2999798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B8E71F6-CEB8-47E6-86B7-BD8A506E25CB}"/>
              </a:ext>
            </a:extLst>
          </p:cNvPr>
          <p:cNvSpPr>
            <a:spLocks noGrp="1"/>
          </p:cNvSpPr>
          <p:nvPr>
            <p:ph type="sldNum" sz="quarter" idx="12"/>
          </p:nvPr>
        </p:nvSpPr>
        <p:spPr/>
        <p:txBody>
          <a:bodyPr/>
          <a:lstStyle/>
          <a:p>
            <a:fld id="{EEE06FBF-71E0-4FCC-8E80-4A163040A9FC}" type="slidenum">
              <a:rPr lang="en-US" smtClean="0"/>
              <a:t>24</a:t>
            </a:fld>
            <a:endParaRPr lang="en-US"/>
          </a:p>
        </p:txBody>
      </p:sp>
      <p:sp>
        <p:nvSpPr>
          <p:cNvPr id="8" name="Text Placeholder 3">
            <a:extLst>
              <a:ext uri="{FF2B5EF4-FFF2-40B4-BE49-F238E27FC236}">
                <a16:creationId xmlns:a16="http://schemas.microsoft.com/office/drawing/2014/main" id="{5DEAC004-7EEE-41BB-B8CA-D48201B465F8}"/>
              </a:ext>
            </a:extLst>
          </p:cNvPr>
          <p:cNvSpPr txBox="1">
            <a:spLocks/>
          </p:cNvSpPr>
          <p:nvPr/>
        </p:nvSpPr>
        <p:spPr>
          <a:xfrm>
            <a:off x="839788" y="2346159"/>
            <a:ext cx="3105911" cy="3851441"/>
          </a:xfrm>
          <a:prstGeom prst="rect">
            <a:avLst/>
          </a:prstGeom>
          <a:noFill/>
        </p:spPr>
        <p:txBody>
          <a:bodyPr vert="horz" lIns="91440" tIns="365760" rIns="91440" bIns="274320" rtlCol="0" anchor="b">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In groups of 4, discuss your examples. Mark pieces of evidence that pass the ARC test.</a:t>
            </a:r>
          </a:p>
          <a:p>
            <a:pPr>
              <a:buSzPct val="60000"/>
              <a:buFont typeface="Wingdings" panose="05000000000000000000" pitchFamily="2" charset="2"/>
              <a:buChar char="ü"/>
            </a:pPr>
            <a:r>
              <a:rPr lang="en-US" dirty="0">
                <a:solidFill>
                  <a:schemeClr val="tx2"/>
                </a:solidFill>
                <a:latin typeface="Garamond" panose="02020404030301010803" pitchFamily="18" charset="0"/>
              </a:rPr>
              <a:t>Then, compare and contrast the examples of evidence in mathematics and CLE.</a:t>
            </a:r>
          </a:p>
        </p:txBody>
      </p:sp>
      <p:sp>
        <p:nvSpPr>
          <p:cNvPr id="11" name="Right Triangle 10">
            <a:extLst>
              <a:ext uri="{FF2B5EF4-FFF2-40B4-BE49-F238E27FC236}">
                <a16:creationId xmlns:a16="http://schemas.microsoft.com/office/drawing/2014/main" id="{2E8E8179-67E9-4172-9FCD-8248EE205D89}"/>
              </a:ext>
            </a:extLst>
          </p:cNvPr>
          <p:cNvSpPr/>
          <p:nvPr/>
        </p:nvSpPr>
        <p:spPr>
          <a:xfrm rot="10800000" flipH="1">
            <a:off x="1071913" y="2047444"/>
            <a:ext cx="848497" cy="560173"/>
          </a:xfrm>
          <a:prstGeom prst="rtTriangle">
            <a:avLst/>
          </a:prstGeom>
          <a:solidFill>
            <a:srgbClr val="A736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76D1476C-86E4-4E15-A03E-D9C2D7BEC2E4}"/>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grpSp>
        <p:nvGrpSpPr>
          <p:cNvPr id="9" name="Group 8">
            <a:extLst>
              <a:ext uri="{FF2B5EF4-FFF2-40B4-BE49-F238E27FC236}">
                <a16:creationId xmlns:a16="http://schemas.microsoft.com/office/drawing/2014/main" id="{BE1948BB-61D9-48B0-B52B-069BD229B987}"/>
              </a:ext>
            </a:extLst>
          </p:cNvPr>
          <p:cNvGrpSpPr/>
          <p:nvPr/>
        </p:nvGrpSpPr>
        <p:grpSpPr>
          <a:xfrm>
            <a:off x="4587018" y="1789330"/>
            <a:ext cx="6309360" cy="3644782"/>
            <a:chOff x="4587018" y="2126955"/>
            <a:chExt cx="6309360" cy="3644782"/>
          </a:xfrm>
        </p:grpSpPr>
        <p:pic>
          <p:nvPicPr>
            <p:cNvPr id="5" name="Picture 4">
              <a:extLst>
                <a:ext uri="{FF2B5EF4-FFF2-40B4-BE49-F238E27FC236}">
                  <a16:creationId xmlns:a16="http://schemas.microsoft.com/office/drawing/2014/main" id="{75603E6F-BC4C-45B3-A00A-519E31DC8680}"/>
                </a:ext>
              </a:extLst>
            </p:cNvPr>
            <p:cNvPicPr>
              <a:picLocks noChangeAspect="1"/>
            </p:cNvPicPr>
            <p:nvPr/>
          </p:nvPicPr>
          <p:blipFill>
            <a:blip r:embed="rId2"/>
            <a:stretch>
              <a:fillRect/>
            </a:stretch>
          </p:blipFill>
          <p:spPr>
            <a:xfrm>
              <a:off x="4587018" y="2649182"/>
              <a:ext cx="6309360" cy="3122555"/>
            </a:xfrm>
            <a:prstGeom prst="rect">
              <a:avLst/>
            </a:prstGeom>
          </p:spPr>
        </p:pic>
        <p:pic>
          <p:nvPicPr>
            <p:cNvPr id="7" name="Picture 6">
              <a:extLst>
                <a:ext uri="{FF2B5EF4-FFF2-40B4-BE49-F238E27FC236}">
                  <a16:creationId xmlns:a16="http://schemas.microsoft.com/office/drawing/2014/main" id="{7F4A8BBD-A3C2-4691-9A37-7B1ACE981694}"/>
                </a:ext>
              </a:extLst>
            </p:cNvPr>
            <p:cNvPicPr>
              <a:picLocks noChangeAspect="1"/>
            </p:cNvPicPr>
            <p:nvPr/>
          </p:nvPicPr>
          <p:blipFill>
            <a:blip r:embed="rId3"/>
            <a:stretch>
              <a:fillRect/>
            </a:stretch>
          </p:blipFill>
          <p:spPr>
            <a:xfrm>
              <a:off x="4587018" y="2126955"/>
              <a:ext cx="6309360" cy="522227"/>
            </a:xfrm>
            <a:prstGeom prst="rect">
              <a:avLst/>
            </a:prstGeom>
          </p:spPr>
        </p:pic>
      </p:gr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198811" cy="1600200"/>
          </a:xfrm>
          <a:prstGeom prst="rect">
            <a:avLst/>
          </a:prstGeom>
          <a:solidFill>
            <a:srgbClr val="A73673"/>
          </a:solidFill>
        </p:spPr>
        <p:txBody>
          <a:bodyPr lIns="182880">
            <a:normAutofit/>
          </a:bodyPr>
          <a:lstStyle/>
          <a:p>
            <a:r>
              <a:rPr lang="en-US" b="1" dirty="0">
                <a:solidFill>
                  <a:schemeClr val="bg1"/>
                </a:solidFill>
              </a:rPr>
              <a:t>LET’S PRACTICE!</a:t>
            </a:r>
          </a:p>
        </p:txBody>
      </p:sp>
    </p:spTree>
    <p:extLst>
      <p:ext uri="{BB962C8B-B14F-4D97-AF65-F5344CB8AC3E}">
        <p14:creationId xmlns:p14="http://schemas.microsoft.com/office/powerpoint/2010/main" val="3093351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Triangle 4">
            <a:extLst>
              <a:ext uri="{FF2B5EF4-FFF2-40B4-BE49-F238E27FC236}">
                <a16:creationId xmlns:a16="http://schemas.microsoft.com/office/drawing/2014/main" id="{EEF8F699-0713-4FC2-A42C-D3F005FFC115}"/>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0477B340-EBF5-4C38-821C-792D3F5CEA10}"/>
              </a:ext>
            </a:extLst>
          </p:cNvPr>
          <p:cNvSpPr>
            <a:spLocks noGrp="1"/>
          </p:cNvSpPr>
          <p:nvPr>
            <p:ph type="sldNum" sz="quarter" idx="12"/>
          </p:nvPr>
        </p:nvSpPr>
        <p:spPr/>
        <p:txBody>
          <a:bodyPr/>
          <a:lstStyle/>
          <a:p>
            <a:fld id="{EEE06FBF-71E0-4FCC-8E80-4A163040A9FC}" type="slidenum">
              <a:rPr lang="en-US" smtClean="0"/>
              <a:t>25</a:t>
            </a:fld>
            <a:endParaRPr lang="en-US"/>
          </a:p>
        </p:txBody>
      </p:sp>
      <p:sp>
        <p:nvSpPr>
          <p:cNvPr id="9" name="Title 8">
            <a:extLst>
              <a:ext uri="{FF2B5EF4-FFF2-40B4-BE49-F238E27FC236}">
                <a16:creationId xmlns:a16="http://schemas.microsoft.com/office/drawing/2014/main" id="{6D71E8B5-5895-FB49-9FBA-4AD894EEC50A}"/>
              </a:ext>
            </a:extLst>
          </p:cNvPr>
          <p:cNvSpPr>
            <a:spLocks noGrp="1"/>
          </p:cNvSpPr>
          <p:nvPr>
            <p:ph type="title"/>
          </p:nvPr>
        </p:nvSpPr>
        <p:spPr>
          <a:xfrm>
            <a:off x="0" y="229339"/>
            <a:ext cx="12192000" cy="1325563"/>
          </a:xfrm>
          <a:prstGeom prst="rect">
            <a:avLst/>
          </a:prstGeom>
        </p:spPr>
        <p:txBody>
          <a:bodyPr anchor="ctr"/>
          <a:lstStyle/>
          <a:p>
            <a:pPr algn="ctr"/>
            <a:r>
              <a:rPr lang="en-US" b="1" dirty="0">
                <a:solidFill>
                  <a:schemeClr val="bg1"/>
                </a:solidFill>
              </a:rPr>
              <a:t>ACKNOWLEDGEMENT</a:t>
            </a:r>
            <a:endParaRPr lang="en-US" dirty="0"/>
          </a:p>
        </p:txBody>
      </p:sp>
      <p:pic>
        <p:nvPicPr>
          <p:cNvPr id="11" name="Picture 10" descr="nsf4.png">
            <a:extLst>
              <a:ext uri="{FF2B5EF4-FFF2-40B4-BE49-F238E27FC236}">
                <a16:creationId xmlns:a16="http://schemas.microsoft.com/office/drawing/2014/main" id="{1D975292-C309-4257-A0F5-5691E8D9E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0624" y="2573625"/>
            <a:ext cx="1710749" cy="1710749"/>
          </a:xfrm>
          <a:prstGeom prst="rect">
            <a:avLst/>
          </a:prstGeom>
        </p:spPr>
      </p:pic>
      <p:sp>
        <p:nvSpPr>
          <p:cNvPr id="8" name="Footer Placeholder 4">
            <a:extLst>
              <a:ext uri="{FF2B5EF4-FFF2-40B4-BE49-F238E27FC236}">
                <a16:creationId xmlns:a16="http://schemas.microsoft.com/office/drawing/2014/main" id="{02D390FD-55C7-47DA-9A2F-31655EF594BB}"/>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0" name="TextBox 9">
            <a:extLst>
              <a:ext uri="{FF2B5EF4-FFF2-40B4-BE49-F238E27FC236}">
                <a16:creationId xmlns:a16="http://schemas.microsoft.com/office/drawing/2014/main" id="{56CBA865-642A-4D27-8FC4-F1ADA3CEB67D}"/>
              </a:ext>
            </a:extLst>
          </p:cNvPr>
          <p:cNvSpPr txBox="1"/>
          <p:nvPr/>
        </p:nvSpPr>
        <p:spPr>
          <a:xfrm>
            <a:off x="922020" y="4688054"/>
            <a:ext cx="10789920" cy="1015663"/>
          </a:xfrm>
          <a:prstGeom prst="rect">
            <a:avLst/>
          </a:prstGeom>
          <a:noFill/>
          <a:effectLst>
            <a:outerShdw algn="tl" rotWithShape="0">
              <a:prstClr val="black"/>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dirty="0">
                <a:solidFill>
                  <a:schemeClr val="tx2"/>
                </a:solidFill>
                <a:latin typeface="+mj-lt"/>
                <a:ea typeface="Helvetica Neue" charset="0"/>
                <a:cs typeface="Helvetica Neue" charset="0"/>
              </a:rPr>
              <a:t>Quality Talk is supported by the National Science Foundation through Grant No. 1912415. The contents, opinions, and recommendations expressed are those of the author(s) and do not represent the views of the National Science Foundation.</a:t>
            </a:r>
          </a:p>
        </p:txBody>
      </p:sp>
    </p:spTree>
    <p:extLst>
      <p:ext uri="{BB962C8B-B14F-4D97-AF65-F5344CB8AC3E}">
        <p14:creationId xmlns:p14="http://schemas.microsoft.com/office/powerpoint/2010/main" val="1374244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FE4655D-70B0-4809-A4DF-069D26D8088D}"/>
              </a:ext>
            </a:extLst>
          </p:cNvPr>
          <p:cNvSpPr/>
          <p:nvPr/>
        </p:nvSpPr>
        <p:spPr>
          <a:xfrm>
            <a:off x="8751671" y="2610613"/>
            <a:ext cx="3212554" cy="2355087"/>
          </a:xfrm>
          <a:prstGeom prst="rect">
            <a:avLst/>
          </a:prstGeom>
          <a:solidFill>
            <a:srgbClr val="A73673"/>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34C3CBA-7CF4-4D5D-A6D0-6DEDCFC6CB9D}"/>
              </a:ext>
            </a:extLst>
          </p:cNvPr>
          <p:cNvSpPr/>
          <p:nvPr/>
        </p:nvSpPr>
        <p:spPr>
          <a:xfrm>
            <a:off x="5520031" y="3386082"/>
            <a:ext cx="2754658" cy="2018170"/>
          </a:xfrm>
          <a:prstGeom prst="rect">
            <a:avLst/>
          </a:prstGeom>
          <a:solidFill>
            <a:srgbClr val="8CB728"/>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CFBB5A4-CB9B-488C-9731-7530CC68636C}"/>
              </a:ext>
            </a:extLst>
          </p:cNvPr>
          <p:cNvSpPr/>
          <p:nvPr/>
        </p:nvSpPr>
        <p:spPr>
          <a:xfrm>
            <a:off x="1936234" y="4358309"/>
            <a:ext cx="3373172" cy="2334142"/>
          </a:xfrm>
          <a:prstGeom prst="rect">
            <a:avLst/>
          </a:prstGeom>
          <a:solidFill>
            <a:srgbClr val="15647D"/>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DBD37C-6F7D-41F5-A4EE-D5F66322B234}"/>
              </a:ext>
            </a:extLst>
          </p:cNvPr>
          <p:cNvSpPr>
            <a:spLocks noGrp="1"/>
          </p:cNvSpPr>
          <p:nvPr>
            <p:ph type="title" idx="4294967295"/>
          </p:nvPr>
        </p:nvSpPr>
        <p:spPr>
          <a:xfrm>
            <a:off x="0" y="228600"/>
            <a:ext cx="12192000" cy="1325563"/>
          </a:xfrm>
          <a:prstGeom prst="rect">
            <a:avLst/>
          </a:prstGeom>
          <a:solidFill>
            <a:srgbClr val="525663"/>
          </a:solidFill>
        </p:spPr>
        <p:txBody>
          <a:bodyPr anchor="ctr">
            <a:normAutofit/>
          </a:bodyPr>
          <a:lstStyle/>
          <a:p>
            <a:pPr algn="ctr"/>
            <a:r>
              <a:rPr lang="en-US" sz="4800" b="1" dirty="0">
                <a:solidFill>
                  <a:schemeClr val="bg1"/>
                </a:solidFill>
              </a:rPr>
              <a:t>ROAD MAP</a:t>
            </a:r>
          </a:p>
        </p:txBody>
      </p:sp>
      <p:pic>
        <p:nvPicPr>
          <p:cNvPr id="1026" name="Picture 2" descr="Image result for road cartoon">
            <a:extLst>
              <a:ext uri="{FF2B5EF4-FFF2-40B4-BE49-F238E27FC236}">
                <a16:creationId xmlns:a16="http://schemas.microsoft.com/office/drawing/2014/main" id="{32646510-A0DC-45A3-BC59-C47CBF3AFB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233"/>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4294967295"/>
          </p:nvPr>
        </p:nvSpPr>
        <p:spPr>
          <a:xfrm>
            <a:off x="9448800" y="6492875"/>
            <a:ext cx="2743200" cy="365125"/>
          </a:xfrm>
        </p:spPr>
        <p:txBody>
          <a:bodyPr/>
          <a:lstStyle/>
          <a:p>
            <a:fld id="{EEE06FBF-71E0-4FCC-8E80-4A163040A9FC}" type="slidenum">
              <a:rPr lang="en-US" smtClean="0"/>
              <a:t>3</a:t>
            </a:fld>
            <a:endParaRPr lang="en-US"/>
          </a:p>
        </p:txBody>
      </p:sp>
      <p:sp>
        <p:nvSpPr>
          <p:cNvPr id="6" name="TextBox 5">
            <a:extLst>
              <a:ext uri="{FF2B5EF4-FFF2-40B4-BE49-F238E27FC236}">
                <a16:creationId xmlns:a16="http://schemas.microsoft.com/office/drawing/2014/main" id="{7161B601-6323-4EBA-81B5-878DE1AD6134}"/>
              </a:ext>
            </a:extLst>
          </p:cNvPr>
          <p:cNvSpPr txBox="1"/>
          <p:nvPr/>
        </p:nvSpPr>
        <p:spPr>
          <a:xfrm>
            <a:off x="2072682" y="4499594"/>
            <a:ext cx="3236724" cy="2462213"/>
          </a:xfrm>
          <a:prstGeom prst="rect">
            <a:avLst/>
          </a:prstGeom>
          <a:noFill/>
        </p:spPr>
        <p:txBody>
          <a:bodyPr wrap="square" rtlCol="0">
            <a:spAutoFit/>
          </a:bodyPr>
          <a:lstStyle/>
          <a:p>
            <a:r>
              <a:rPr lang="en-US" sz="2200" b="1" dirty="0">
                <a:solidFill>
                  <a:schemeClr val="bg1"/>
                </a:solidFill>
                <a:latin typeface="+mj-lt"/>
              </a:rPr>
              <a:t>WHERE WE’VE BEEN</a:t>
            </a:r>
          </a:p>
          <a:p>
            <a:pPr marL="285750" indent="-285750">
              <a:buFont typeface="Arial" panose="020B0604020202020204" pitchFamily="34" charset="0"/>
              <a:buChar char="•"/>
            </a:pPr>
            <a:r>
              <a:rPr lang="en-US" sz="2200" dirty="0">
                <a:solidFill>
                  <a:schemeClr val="bg1"/>
                </a:solidFill>
                <a:latin typeface="+mj-lt"/>
              </a:rPr>
              <a:t>Instructional frame</a:t>
            </a:r>
          </a:p>
          <a:p>
            <a:pPr marL="285750" indent="-285750">
              <a:buFont typeface="Arial" panose="020B0604020202020204" pitchFamily="34" charset="0"/>
              <a:buChar char="•"/>
            </a:pPr>
            <a:r>
              <a:rPr lang="en-US" sz="2200" dirty="0">
                <a:solidFill>
                  <a:schemeClr val="bg1"/>
                </a:solidFill>
                <a:latin typeface="+mj-lt"/>
              </a:rPr>
              <a:t>Primary and secondary question types</a:t>
            </a:r>
          </a:p>
          <a:p>
            <a:pPr marL="285750" indent="-285750">
              <a:buFont typeface="Arial" panose="020B0604020202020204" pitchFamily="34" charset="0"/>
              <a:buChar char="•"/>
            </a:pPr>
            <a:r>
              <a:rPr lang="en-US" sz="2200" dirty="0">
                <a:solidFill>
                  <a:schemeClr val="bg1"/>
                </a:solidFill>
                <a:latin typeface="+mj-lt"/>
              </a:rPr>
              <a:t>Teacher moves</a:t>
            </a:r>
          </a:p>
          <a:p>
            <a:pPr marL="285750" indent="-285750">
              <a:buFont typeface="Arial" panose="020B0604020202020204" pitchFamily="34" charset="0"/>
              <a:buChar char="•"/>
            </a:pPr>
            <a:r>
              <a:rPr lang="en-US" sz="2200" dirty="0">
                <a:solidFill>
                  <a:schemeClr val="bg1"/>
                </a:solidFill>
                <a:latin typeface="+mj-lt"/>
              </a:rPr>
              <a:t>Argumentation</a:t>
            </a:r>
          </a:p>
          <a:p>
            <a:endParaRPr lang="en-US" sz="2200" b="1" dirty="0">
              <a:solidFill>
                <a:schemeClr val="bg1"/>
              </a:solidFill>
              <a:latin typeface="+mj-lt"/>
            </a:endParaRP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42710"/>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89E6BC4-3EDB-48A8-9778-52C0E2B49E0F}"/>
              </a:ext>
            </a:extLst>
          </p:cNvPr>
          <p:cNvSpPr txBox="1"/>
          <p:nvPr/>
        </p:nvSpPr>
        <p:spPr>
          <a:xfrm>
            <a:off x="5547897" y="3500978"/>
            <a:ext cx="2726792" cy="1446550"/>
          </a:xfrm>
          <a:prstGeom prst="rect">
            <a:avLst/>
          </a:prstGeom>
          <a:noFill/>
        </p:spPr>
        <p:txBody>
          <a:bodyPr wrap="square" rtlCol="0">
            <a:spAutoFit/>
          </a:bodyPr>
          <a:lstStyle/>
          <a:p>
            <a:r>
              <a:rPr lang="en-US" sz="2200" b="1" dirty="0">
                <a:solidFill>
                  <a:schemeClr val="bg1"/>
                </a:solidFill>
                <a:latin typeface="+mj-lt"/>
              </a:rPr>
              <a:t>WHERE WE ARE</a:t>
            </a:r>
          </a:p>
          <a:p>
            <a:pPr marL="285750" indent="-285750">
              <a:buFont typeface="Arial" panose="020B0604020202020204" pitchFamily="34" charset="0"/>
              <a:buChar char="•"/>
            </a:pPr>
            <a:r>
              <a:rPr lang="en-US" sz="2200" dirty="0">
                <a:solidFill>
                  <a:schemeClr val="bg1"/>
                </a:solidFill>
                <a:latin typeface="+mj-lt"/>
              </a:rPr>
              <a:t>Evaluating evidence</a:t>
            </a:r>
          </a:p>
          <a:p>
            <a:pPr marL="285750" indent="-285750">
              <a:buFont typeface="Arial" panose="020B0604020202020204" pitchFamily="34" charset="0"/>
              <a:buChar char="•"/>
            </a:pPr>
            <a:r>
              <a:rPr lang="en-US" sz="2200" dirty="0">
                <a:solidFill>
                  <a:schemeClr val="bg1"/>
                </a:solidFill>
                <a:latin typeface="+mj-lt"/>
              </a:rPr>
              <a:t>Evaluating reasons</a:t>
            </a:r>
          </a:p>
          <a:p>
            <a:endParaRPr lang="en-US" sz="2200" b="1" dirty="0">
              <a:solidFill>
                <a:schemeClr val="bg1"/>
              </a:solidFill>
              <a:latin typeface="+mj-lt"/>
            </a:endParaRPr>
          </a:p>
        </p:txBody>
      </p:sp>
      <p:sp>
        <p:nvSpPr>
          <p:cNvPr id="10" name="TextBox 9">
            <a:extLst>
              <a:ext uri="{FF2B5EF4-FFF2-40B4-BE49-F238E27FC236}">
                <a16:creationId xmlns:a16="http://schemas.microsoft.com/office/drawing/2014/main" id="{B28D46CA-A035-4F6F-8E97-C783775479C2}"/>
              </a:ext>
            </a:extLst>
          </p:cNvPr>
          <p:cNvSpPr txBox="1"/>
          <p:nvPr/>
        </p:nvSpPr>
        <p:spPr>
          <a:xfrm>
            <a:off x="8856445" y="2739616"/>
            <a:ext cx="3288560" cy="2123658"/>
          </a:xfrm>
          <a:prstGeom prst="rect">
            <a:avLst/>
          </a:prstGeom>
          <a:noFill/>
        </p:spPr>
        <p:txBody>
          <a:bodyPr wrap="square" rtlCol="0">
            <a:spAutoFit/>
          </a:bodyPr>
          <a:lstStyle/>
          <a:p>
            <a:r>
              <a:rPr lang="en-US" sz="2200" b="1" dirty="0">
                <a:solidFill>
                  <a:schemeClr val="bg1"/>
                </a:solidFill>
                <a:latin typeface="+mj-lt"/>
              </a:rPr>
              <a:t>WHERE WE’RE GOING</a:t>
            </a:r>
          </a:p>
          <a:p>
            <a:pPr marL="285750" indent="-285750">
              <a:buFont typeface="Arial" panose="020B0604020202020204" pitchFamily="34" charset="0"/>
              <a:buChar char="•"/>
            </a:pPr>
            <a:r>
              <a:rPr lang="en-US" sz="2200" dirty="0">
                <a:solidFill>
                  <a:schemeClr val="bg1"/>
                </a:solidFill>
                <a:latin typeface="+mj-lt"/>
              </a:rPr>
              <a:t>Challenge arguments</a:t>
            </a:r>
          </a:p>
          <a:p>
            <a:pPr marL="285750" indent="-285750">
              <a:buFont typeface="Arial" panose="020B0604020202020204" pitchFamily="34" charset="0"/>
              <a:buChar char="•"/>
            </a:pPr>
            <a:r>
              <a:rPr lang="en-US" sz="2200" dirty="0">
                <a:solidFill>
                  <a:schemeClr val="bg1"/>
                </a:solidFill>
                <a:latin typeface="+mj-lt"/>
              </a:rPr>
              <a:t>Argumentation in multiple domains</a:t>
            </a:r>
          </a:p>
          <a:p>
            <a:endParaRPr lang="en-US" sz="2200" b="1" dirty="0">
              <a:solidFill>
                <a:schemeClr val="bg1"/>
              </a:solidFill>
              <a:latin typeface="+mj-lt"/>
            </a:endParaRPr>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Teardrop 2">
            <a:extLst>
              <a:ext uri="{FF2B5EF4-FFF2-40B4-BE49-F238E27FC236}">
                <a16:creationId xmlns:a16="http://schemas.microsoft.com/office/drawing/2014/main" id="{FD60E789-939E-46D2-925F-37A18B91C8D1}"/>
              </a:ext>
            </a:extLst>
          </p:cNvPr>
          <p:cNvSpPr>
            <a:spLocks noChangeAspect="1"/>
          </p:cNvSpPr>
          <p:nvPr/>
        </p:nvSpPr>
        <p:spPr>
          <a:xfrm rot="8286594">
            <a:off x="1085677" y="2587502"/>
            <a:ext cx="731520" cy="737468"/>
          </a:xfrm>
          <a:prstGeom prst="teardrop">
            <a:avLst>
              <a:gd name="adj" fmla="val 16087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ardrop 22">
            <a:extLst>
              <a:ext uri="{FF2B5EF4-FFF2-40B4-BE49-F238E27FC236}">
                <a16:creationId xmlns:a16="http://schemas.microsoft.com/office/drawing/2014/main" id="{60DEB170-3659-4279-876B-A5520AFA550F}"/>
              </a:ext>
            </a:extLst>
          </p:cNvPr>
          <p:cNvSpPr>
            <a:spLocks noChangeAspect="1"/>
          </p:cNvSpPr>
          <p:nvPr/>
        </p:nvSpPr>
        <p:spPr>
          <a:xfrm rot="8286594">
            <a:off x="4840888" y="1692692"/>
            <a:ext cx="731520" cy="737468"/>
          </a:xfrm>
          <a:prstGeom prst="teardrop">
            <a:avLst>
              <a:gd name="adj" fmla="val 160877"/>
            </a:avLst>
          </a:prstGeom>
          <a:solidFill>
            <a:srgbClr val="8CB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ardrop 23">
            <a:extLst>
              <a:ext uri="{FF2B5EF4-FFF2-40B4-BE49-F238E27FC236}">
                <a16:creationId xmlns:a16="http://schemas.microsoft.com/office/drawing/2014/main" id="{02413EA4-2552-45AA-913E-0D2EA29BCD4F}"/>
              </a:ext>
            </a:extLst>
          </p:cNvPr>
          <p:cNvSpPr>
            <a:spLocks noChangeAspect="1"/>
          </p:cNvSpPr>
          <p:nvPr/>
        </p:nvSpPr>
        <p:spPr>
          <a:xfrm rot="8286594">
            <a:off x="8074321" y="1130994"/>
            <a:ext cx="731520" cy="737468"/>
          </a:xfrm>
          <a:prstGeom prst="teardrop">
            <a:avLst>
              <a:gd name="adj" fmla="val 160877"/>
            </a:avLst>
          </a:prstGeom>
          <a:solidFill>
            <a:srgbClr val="A7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6970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D37C-6F7D-41F5-A4EE-D5F66322B234}"/>
              </a:ext>
            </a:extLst>
          </p:cNvPr>
          <p:cNvSpPr>
            <a:spLocks noGrp="1"/>
          </p:cNvSpPr>
          <p:nvPr>
            <p:ph type="title"/>
          </p:nvPr>
        </p:nvSpPr>
        <p:spPr>
          <a:xfrm>
            <a:off x="0" y="229339"/>
            <a:ext cx="12192000" cy="1325563"/>
          </a:xfrm>
          <a:prstGeom prst="rect">
            <a:avLst/>
          </a:prstGeom>
          <a:solidFill>
            <a:srgbClr val="525663"/>
          </a:solidFill>
        </p:spPr>
        <p:txBody>
          <a:bodyPr anchor="ctr">
            <a:normAutofit fontScale="90000"/>
          </a:bodyPr>
          <a:lstStyle/>
          <a:p>
            <a:r>
              <a:rPr lang="en-US" sz="4800" b="1" dirty="0">
                <a:solidFill>
                  <a:schemeClr val="bg1"/>
                </a:solidFill>
              </a:rPr>
              <a:t>REVIEW: HIGH-LEVEL THINKING AND CONNECTION QUESTIONS</a:t>
            </a: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3BB4986-CC94-4759-9D52-6D2B7FB2E3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5260" t="2902" r="16071" b="36362"/>
          <a:stretch/>
        </p:blipFill>
        <p:spPr>
          <a:xfrm>
            <a:off x="1124988" y="1969918"/>
            <a:ext cx="9942023" cy="4214751"/>
          </a:xfrm>
          <a:prstGeom prst="rect">
            <a:avLst/>
          </a:prstGeom>
        </p:spPr>
      </p:pic>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12"/>
          </p:nvPr>
        </p:nvSpPr>
        <p:spPr/>
        <p:txBody>
          <a:bodyPr/>
          <a:lstStyle/>
          <a:p>
            <a:fld id="{EEE06FBF-71E0-4FCC-8E80-4A163040A9FC}" type="slidenum">
              <a:rPr lang="en-US" smtClean="0"/>
              <a:t>4</a:t>
            </a:fld>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736571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D37C-6F7D-41F5-A4EE-D5F66322B234}"/>
              </a:ext>
            </a:extLst>
          </p:cNvPr>
          <p:cNvSpPr>
            <a:spLocks noGrp="1"/>
          </p:cNvSpPr>
          <p:nvPr>
            <p:ph type="title"/>
          </p:nvPr>
        </p:nvSpPr>
        <p:spPr>
          <a:xfrm>
            <a:off x="0" y="229339"/>
            <a:ext cx="12192000" cy="1325563"/>
          </a:xfrm>
          <a:prstGeom prst="rect">
            <a:avLst/>
          </a:prstGeom>
          <a:solidFill>
            <a:srgbClr val="525663"/>
          </a:solidFill>
        </p:spPr>
        <p:txBody>
          <a:bodyPr anchor="ctr">
            <a:normAutofit fontScale="90000"/>
          </a:bodyPr>
          <a:lstStyle/>
          <a:p>
            <a:r>
              <a:rPr lang="en-US" sz="4800" b="1" dirty="0">
                <a:solidFill>
                  <a:schemeClr val="bg1"/>
                </a:solidFill>
              </a:rPr>
              <a:t>REVIEW: EVIDENCE AND REASONS/ REASONING</a:t>
            </a: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12"/>
          </p:nvPr>
        </p:nvSpPr>
        <p:spPr/>
        <p:txBody>
          <a:bodyPr/>
          <a:lstStyle/>
          <a:p>
            <a:fld id="{EEE06FBF-71E0-4FCC-8E80-4A163040A9FC}" type="slidenum">
              <a:rPr lang="en-US" smtClean="0"/>
              <a:t>5</a:t>
            </a:fld>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grpSp>
        <p:nvGrpSpPr>
          <p:cNvPr id="13" name="Group 12">
            <a:extLst>
              <a:ext uri="{FF2B5EF4-FFF2-40B4-BE49-F238E27FC236}">
                <a16:creationId xmlns:a16="http://schemas.microsoft.com/office/drawing/2014/main" id="{C43797C3-E771-42EC-AC7E-A2DD191D3A4C}"/>
              </a:ext>
            </a:extLst>
          </p:cNvPr>
          <p:cNvGrpSpPr/>
          <p:nvPr/>
        </p:nvGrpSpPr>
        <p:grpSpPr>
          <a:xfrm>
            <a:off x="5575322" y="1707425"/>
            <a:ext cx="5679283" cy="4698953"/>
            <a:chOff x="539646" y="2648491"/>
            <a:chExt cx="3827676" cy="4283326"/>
          </a:xfrm>
        </p:grpSpPr>
        <p:sp>
          <p:nvSpPr>
            <p:cNvPr id="14" name="Trapezoid 13">
              <a:extLst>
                <a:ext uri="{FF2B5EF4-FFF2-40B4-BE49-F238E27FC236}">
                  <a16:creationId xmlns:a16="http://schemas.microsoft.com/office/drawing/2014/main" id="{06B0A15B-FE3D-4814-A0BB-92F11549C9CF}"/>
                </a:ext>
              </a:extLst>
            </p:cNvPr>
            <p:cNvSpPr/>
            <p:nvPr/>
          </p:nvSpPr>
          <p:spPr>
            <a:xfrm>
              <a:off x="584453" y="2649439"/>
              <a:ext cx="3740742" cy="593942"/>
            </a:xfrm>
            <a:prstGeom prst="trapezoid">
              <a:avLst>
                <a:gd name="adj" fmla="val 60334"/>
              </a:avLst>
            </a:prstGeom>
            <a:solidFill>
              <a:schemeClr val="accent5">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Content Placeholder 3">
              <a:extLst>
                <a:ext uri="{FF2B5EF4-FFF2-40B4-BE49-F238E27FC236}">
                  <a16:creationId xmlns:a16="http://schemas.microsoft.com/office/drawing/2014/main" id="{F35006F3-4C41-4EFA-AC34-A4A441A1D712}"/>
                </a:ext>
              </a:extLst>
            </p:cNvPr>
            <p:cNvSpPr txBox="1">
              <a:spLocks/>
            </p:cNvSpPr>
            <p:nvPr/>
          </p:nvSpPr>
          <p:spPr>
            <a:xfrm>
              <a:off x="539646" y="3087872"/>
              <a:ext cx="3827676" cy="3843945"/>
            </a:xfrm>
            <a:prstGeom prst="rect">
              <a:avLst/>
            </a:prstGeom>
            <a:solidFill>
              <a:schemeClr val="bg1"/>
            </a:solidFill>
            <a:ln w="38100">
              <a:solidFill>
                <a:srgbClr val="525663"/>
              </a:solidFill>
            </a:ln>
            <a:effectLst>
              <a:outerShdw blurRad="50800" dist="38100" dir="5400000" algn="t" rotWithShape="0">
                <a:prstClr val="black">
                  <a:alpha val="40000"/>
                </a:prstClr>
              </a:outerShdw>
            </a:effectLst>
          </p:spPr>
          <p:txBody>
            <a:bodyPr lIns="182880" tIns="822960" rIns="182880" bIns="182880" anchor="t" anchorCtr="0"/>
            <a:lstStyle>
              <a:lvl1pPr marL="919163" indent="-557213" algn="l" defTabSz="914400" rtl="0" eaLnBrk="1" latinLnBrk="0" hangingPunct="1">
                <a:lnSpc>
                  <a:spcPct val="90000"/>
                </a:lnSpc>
                <a:spcBef>
                  <a:spcPts val="1000"/>
                </a:spcBef>
                <a:buFont typeface="Wingdings" pitchFamily="2" charset="2"/>
                <a:buChar char="§"/>
                <a:tabLst/>
                <a:defRPr sz="3200" kern="1200">
                  <a:solidFill>
                    <a:schemeClr val="tx1"/>
                  </a:solidFill>
                  <a:latin typeface="+mn-lt"/>
                  <a:ea typeface="+mn-ea"/>
                  <a:cs typeface="+mn-cs"/>
                </a:defRPr>
              </a:lvl1pPr>
              <a:lvl2pPr marL="1049338" indent="0" algn="l" defTabSz="914400" rtl="0" eaLnBrk="1" latinLnBrk="0" hangingPunct="1">
                <a:lnSpc>
                  <a:spcPct val="90000"/>
                </a:lnSpc>
                <a:spcBef>
                  <a:spcPts val="500"/>
                </a:spcBef>
                <a:buFont typeface="Arial" panose="020B0604020202020204" pitchFamily="34" charset="0"/>
                <a:buNone/>
                <a:tabLst/>
                <a:defRPr sz="2400" kern="1200">
                  <a:solidFill>
                    <a:schemeClr val="tx1"/>
                  </a:solidFill>
                  <a:latin typeface="+mn-lt"/>
                  <a:ea typeface="+mn-ea"/>
                  <a:cs typeface="+mn-cs"/>
                </a:defRPr>
              </a:lvl2pPr>
              <a:lvl3pPr marL="1839913" indent="-273050"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0"/>
                </a:spcBef>
                <a:spcAft>
                  <a:spcPts val="1200"/>
                </a:spcAft>
                <a:buFont typeface="Wingdings" panose="05000000000000000000" pitchFamily="2" charset="2"/>
                <a:buChar char="ü"/>
              </a:pPr>
              <a:r>
                <a:rPr lang="en-US" sz="2800" i="1" dirty="0">
                  <a:solidFill>
                    <a:schemeClr val="tx2"/>
                  </a:solidFill>
                  <a:latin typeface="Garamond" panose="02020404030301010803" pitchFamily="18" charset="0"/>
                </a:rPr>
                <a:t>Reasons </a:t>
              </a:r>
              <a:r>
                <a:rPr lang="en-US" sz="2800" dirty="0">
                  <a:solidFill>
                    <a:schemeClr val="tx2"/>
                  </a:solidFill>
                  <a:latin typeface="Garamond" panose="02020404030301010803" pitchFamily="18" charset="0"/>
                </a:rPr>
                <a:t>give support to a person’s claim and explain why a person thinks their claim is valid.</a:t>
              </a:r>
            </a:p>
            <a:p>
              <a:pPr marL="812800" lvl="1" indent="-292100">
                <a:spcBef>
                  <a:spcPts val="0"/>
                </a:spcBef>
                <a:spcAft>
                  <a:spcPts val="1200"/>
                </a:spcAft>
                <a:buFont typeface="Wingdings" panose="05000000000000000000" pitchFamily="2" charset="2"/>
                <a:buChar char="ü"/>
              </a:pPr>
              <a:r>
                <a:rPr lang="en-US" dirty="0">
                  <a:solidFill>
                    <a:schemeClr val="tx2"/>
                  </a:solidFill>
                  <a:latin typeface="Garamond" panose="02020404030301010803" pitchFamily="18" charset="0"/>
                </a:rPr>
                <a:t>Answer the question: “Why do you think so?”</a:t>
              </a:r>
            </a:p>
            <a:p>
              <a:pPr marL="457200" indent="-457200">
                <a:spcBef>
                  <a:spcPts val="0"/>
                </a:spcBef>
                <a:spcAft>
                  <a:spcPts val="1200"/>
                </a:spcAft>
                <a:buFont typeface="Wingdings" panose="05000000000000000000" pitchFamily="2" charset="2"/>
                <a:buChar char="ü"/>
              </a:pPr>
              <a:r>
                <a:rPr lang="en-US" sz="2800" i="1" dirty="0">
                  <a:solidFill>
                    <a:schemeClr val="tx2"/>
                  </a:solidFill>
                  <a:latin typeface="Garamond" panose="02020404030301010803" pitchFamily="18" charset="0"/>
                </a:rPr>
                <a:t>Reasoning</a:t>
              </a:r>
              <a:r>
                <a:rPr lang="en-US" sz="2800" dirty="0">
                  <a:solidFill>
                    <a:schemeClr val="tx2"/>
                  </a:solidFill>
                  <a:latin typeface="Garamond" panose="02020404030301010803" pitchFamily="18" charset="0"/>
                </a:rPr>
                <a:t> helps us explain the links between evidence and the claim.</a:t>
              </a:r>
              <a:endParaRPr lang="en-US" sz="2800" i="1" dirty="0">
                <a:solidFill>
                  <a:schemeClr val="tx2"/>
                </a:solidFill>
                <a:latin typeface="Garamond" panose="02020404030301010803" pitchFamily="18" charset="0"/>
              </a:endParaRPr>
            </a:p>
          </p:txBody>
        </p:sp>
        <p:sp>
          <p:nvSpPr>
            <p:cNvPr id="16" name="Round Same Side Corner Rectangle 12">
              <a:extLst>
                <a:ext uri="{FF2B5EF4-FFF2-40B4-BE49-F238E27FC236}">
                  <a16:creationId xmlns:a16="http://schemas.microsoft.com/office/drawing/2014/main" id="{81EA8C30-A837-4E74-8818-CF21FAF41737}"/>
                </a:ext>
              </a:extLst>
            </p:cNvPr>
            <p:cNvSpPr/>
            <p:nvPr/>
          </p:nvSpPr>
          <p:spPr>
            <a:xfrm rot="10800000">
              <a:off x="966014" y="2648491"/>
              <a:ext cx="2995177" cy="975218"/>
            </a:xfrm>
            <a:prstGeom prst="round2SameRect">
              <a:avLst>
                <a:gd name="adj1" fmla="val 50000"/>
                <a:gd name="adj2" fmla="val 0"/>
              </a:avLst>
            </a:prstGeom>
            <a:solidFill>
              <a:srgbClr val="A735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7" name="TextBox 16">
              <a:extLst>
                <a:ext uri="{FF2B5EF4-FFF2-40B4-BE49-F238E27FC236}">
                  <a16:creationId xmlns:a16="http://schemas.microsoft.com/office/drawing/2014/main" id="{459585CD-B9D5-445F-B860-967B0725AC83}"/>
                </a:ext>
              </a:extLst>
            </p:cNvPr>
            <p:cNvSpPr txBox="1"/>
            <p:nvPr/>
          </p:nvSpPr>
          <p:spPr>
            <a:xfrm>
              <a:off x="1107148" y="2684475"/>
              <a:ext cx="2712907" cy="869715"/>
            </a:xfrm>
            <a:prstGeom prst="rect">
              <a:avLst/>
            </a:prstGeom>
            <a:noFill/>
          </p:spPr>
          <p:txBody>
            <a:bodyPr wrap="square" rtlCol="0">
              <a:spAutoFit/>
            </a:bodyPr>
            <a:lstStyle/>
            <a:p>
              <a:pPr algn="ctr"/>
              <a:r>
                <a:rPr lang="en-US" sz="2800" b="1" spc="-100" dirty="0">
                  <a:solidFill>
                    <a:schemeClr val="bg1"/>
                  </a:solidFill>
                  <a:latin typeface="Century Gothic" panose="020B0502020202020204" pitchFamily="34" charset="0"/>
                </a:rPr>
                <a:t>REASONS AND REASONING</a:t>
              </a:r>
            </a:p>
          </p:txBody>
        </p:sp>
      </p:grpSp>
      <p:grpSp>
        <p:nvGrpSpPr>
          <p:cNvPr id="18" name="Group 17">
            <a:extLst>
              <a:ext uri="{FF2B5EF4-FFF2-40B4-BE49-F238E27FC236}">
                <a16:creationId xmlns:a16="http://schemas.microsoft.com/office/drawing/2014/main" id="{BFF37210-0AC5-4CDA-9692-53A2DD407D69}"/>
              </a:ext>
            </a:extLst>
          </p:cNvPr>
          <p:cNvGrpSpPr/>
          <p:nvPr/>
        </p:nvGrpSpPr>
        <p:grpSpPr>
          <a:xfrm>
            <a:off x="1033848" y="1707425"/>
            <a:ext cx="3997335" cy="4693290"/>
            <a:chOff x="539646" y="2648491"/>
            <a:chExt cx="3827676" cy="4278164"/>
          </a:xfrm>
        </p:grpSpPr>
        <p:sp>
          <p:nvSpPr>
            <p:cNvPr id="19" name="Trapezoid 18">
              <a:extLst>
                <a:ext uri="{FF2B5EF4-FFF2-40B4-BE49-F238E27FC236}">
                  <a16:creationId xmlns:a16="http://schemas.microsoft.com/office/drawing/2014/main" id="{311EDD22-B0F1-492B-BCF0-FDD8E5651172}"/>
                </a:ext>
              </a:extLst>
            </p:cNvPr>
            <p:cNvSpPr/>
            <p:nvPr/>
          </p:nvSpPr>
          <p:spPr>
            <a:xfrm>
              <a:off x="584453" y="2649439"/>
              <a:ext cx="3740742" cy="593942"/>
            </a:xfrm>
            <a:prstGeom prst="trapezoid">
              <a:avLst>
                <a:gd name="adj" fmla="val 60334"/>
              </a:avLst>
            </a:prstGeom>
            <a:solidFill>
              <a:schemeClr val="accent5">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Content Placeholder 3">
              <a:extLst>
                <a:ext uri="{FF2B5EF4-FFF2-40B4-BE49-F238E27FC236}">
                  <a16:creationId xmlns:a16="http://schemas.microsoft.com/office/drawing/2014/main" id="{A220333B-9829-4084-BE71-F5D99AAFFC3B}"/>
                </a:ext>
              </a:extLst>
            </p:cNvPr>
            <p:cNvSpPr txBox="1">
              <a:spLocks/>
            </p:cNvSpPr>
            <p:nvPr/>
          </p:nvSpPr>
          <p:spPr>
            <a:xfrm>
              <a:off x="539646" y="3087872"/>
              <a:ext cx="3827676" cy="3838783"/>
            </a:xfrm>
            <a:prstGeom prst="rect">
              <a:avLst/>
            </a:prstGeom>
            <a:solidFill>
              <a:schemeClr val="bg1"/>
            </a:solidFill>
            <a:ln w="38100">
              <a:solidFill>
                <a:srgbClr val="525663"/>
              </a:solidFill>
            </a:ln>
            <a:effectLst>
              <a:outerShdw blurRad="50800" dist="38100" dir="5400000" algn="t" rotWithShape="0">
                <a:prstClr val="black">
                  <a:alpha val="40000"/>
                </a:prstClr>
              </a:outerShdw>
            </a:effectLst>
          </p:spPr>
          <p:txBody>
            <a:bodyPr lIns="182880" tIns="822960" rIns="182880" bIns="182880" anchor="t" anchorCtr="0"/>
            <a:lstStyle>
              <a:lvl1pPr marL="919163" indent="-557213" algn="l" defTabSz="914400" rtl="0" eaLnBrk="1" latinLnBrk="0" hangingPunct="1">
                <a:lnSpc>
                  <a:spcPct val="90000"/>
                </a:lnSpc>
                <a:spcBef>
                  <a:spcPts val="1000"/>
                </a:spcBef>
                <a:buFont typeface="Wingdings" pitchFamily="2" charset="2"/>
                <a:buChar char="§"/>
                <a:tabLst/>
                <a:defRPr sz="3200" kern="1200">
                  <a:solidFill>
                    <a:schemeClr val="tx1"/>
                  </a:solidFill>
                  <a:latin typeface="+mn-lt"/>
                  <a:ea typeface="+mn-ea"/>
                  <a:cs typeface="+mn-cs"/>
                </a:defRPr>
              </a:lvl1pPr>
              <a:lvl2pPr marL="1049338" indent="0" algn="l" defTabSz="914400" rtl="0" eaLnBrk="1" latinLnBrk="0" hangingPunct="1">
                <a:lnSpc>
                  <a:spcPct val="90000"/>
                </a:lnSpc>
                <a:spcBef>
                  <a:spcPts val="500"/>
                </a:spcBef>
                <a:buFont typeface="Arial" panose="020B0604020202020204" pitchFamily="34" charset="0"/>
                <a:buNone/>
                <a:tabLst/>
                <a:defRPr sz="2400" kern="1200">
                  <a:solidFill>
                    <a:schemeClr val="tx1"/>
                  </a:solidFill>
                  <a:latin typeface="+mn-lt"/>
                  <a:ea typeface="+mn-ea"/>
                  <a:cs typeface="+mn-cs"/>
                </a:defRPr>
              </a:lvl2pPr>
              <a:lvl3pPr marL="1839913" indent="-273050"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0"/>
                </a:spcBef>
                <a:spcAft>
                  <a:spcPts val="1200"/>
                </a:spcAft>
                <a:buFont typeface="Wingdings" panose="05000000000000000000" pitchFamily="2" charset="2"/>
                <a:buChar char="ü"/>
              </a:pPr>
              <a:r>
                <a:rPr lang="en-US" sz="2800" dirty="0">
                  <a:solidFill>
                    <a:schemeClr val="tx2"/>
                  </a:solidFill>
                  <a:latin typeface="Garamond" panose="02020404030301010803" pitchFamily="18" charset="0"/>
                </a:rPr>
                <a:t>provides direct support for your reasons.</a:t>
              </a:r>
            </a:p>
            <a:p>
              <a:pPr marL="457200" indent="-457200">
                <a:spcBef>
                  <a:spcPts val="0"/>
                </a:spcBef>
                <a:spcAft>
                  <a:spcPts val="1200"/>
                </a:spcAft>
                <a:buFont typeface="Wingdings" panose="05000000000000000000" pitchFamily="2" charset="2"/>
                <a:buChar char="ü"/>
              </a:pPr>
              <a:r>
                <a:rPr lang="en-US" sz="2800" dirty="0">
                  <a:solidFill>
                    <a:schemeClr val="tx2"/>
                  </a:solidFill>
                  <a:latin typeface="Garamond" panose="02020404030301010803" pitchFamily="18" charset="0"/>
                </a:rPr>
                <a:t>answers the question: “How do you know that?”</a:t>
              </a:r>
            </a:p>
          </p:txBody>
        </p:sp>
        <p:sp>
          <p:nvSpPr>
            <p:cNvPr id="21" name="Round Same Side Corner Rectangle 21">
              <a:extLst>
                <a:ext uri="{FF2B5EF4-FFF2-40B4-BE49-F238E27FC236}">
                  <a16:creationId xmlns:a16="http://schemas.microsoft.com/office/drawing/2014/main" id="{75312745-23B3-48F6-86C4-C6DB0091CA7D}"/>
                </a:ext>
              </a:extLst>
            </p:cNvPr>
            <p:cNvSpPr/>
            <p:nvPr/>
          </p:nvSpPr>
          <p:spPr>
            <a:xfrm rot="10800000">
              <a:off x="966014" y="2648491"/>
              <a:ext cx="2995177" cy="975218"/>
            </a:xfrm>
            <a:prstGeom prst="round2SameRect">
              <a:avLst>
                <a:gd name="adj1" fmla="val 50000"/>
                <a:gd name="adj2" fmla="val 0"/>
              </a:avLst>
            </a:prstGeom>
            <a:solidFill>
              <a:srgbClr val="A735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2" name="TextBox 21">
              <a:extLst>
                <a:ext uri="{FF2B5EF4-FFF2-40B4-BE49-F238E27FC236}">
                  <a16:creationId xmlns:a16="http://schemas.microsoft.com/office/drawing/2014/main" id="{AF3415FF-D2B3-4597-AA2D-0E06BF355C8D}"/>
                </a:ext>
              </a:extLst>
            </p:cNvPr>
            <p:cNvSpPr txBox="1"/>
            <p:nvPr/>
          </p:nvSpPr>
          <p:spPr>
            <a:xfrm>
              <a:off x="894183" y="2896211"/>
              <a:ext cx="3138836" cy="476941"/>
            </a:xfrm>
            <a:prstGeom prst="rect">
              <a:avLst/>
            </a:prstGeom>
            <a:noFill/>
          </p:spPr>
          <p:txBody>
            <a:bodyPr wrap="square" rtlCol="0">
              <a:spAutoFit/>
            </a:bodyPr>
            <a:lstStyle/>
            <a:p>
              <a:pPr algn="ctr"/>
              <a:r>
                <a:rPr lang="en-US" sz="2800" b="1" spc="-100" dirty="0">
                  <a:solidFill>
                    <a:schemeClr val="bg1"/>
                  </a:solidFill>
                  <a:latin typeface="Century Gothic" panose="020B0502020202020204" pitchFamily="34" charset="0"/>
                </a:rPr>
                <a:t>EVIDENCE</a:t>
              </a:r>
            </a:p>
          </p:txBody>
        </p:sp>
      </p:grpSp>
    </p:spTree>
    <p:extLst>
      <p:ext uri="{BB962C8B-B14F-4D97-AF65-F5344CB8AC3E}">
        <p14:creationId xmlns:p14="http://schemas.microsoft.com/office/powerpoint/2010/main" val="2486566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3CFD-E78D-4659-BBA2-F570E0CAB6C3}"/>
              </a:ext>
            </a:extLst>
          </p:cNvPr>
          <p:cNvSpPr>
            <a:spLocks noGrp="1"/>
          </p:cNvSpPr>
          <p:nvPr>
            <p:ph type="title"/>
          </p:nvPr>
        </p:nvSpPr>
        <p:spPr>
          <a:xfrm>
            <a:off x="831850" y="940890"/>
            <a:ext cx="10515600" cy="2852737"/>
          </a:xfrm>
          <a:solidFill>
            <a:srgbClr val="15647D"/>
          </a:solidFill>
        </p:spPr>
        <p:txBody>
          <a:bodyPr lIns="91440" anchor="ctr">
            <a:normAutofit/>
          </a:bodyPr>
          <a:lstStyle/>
          <a:p>
            <a:pPr algn="ctr"/>
            <a:r>
              <a:rPr lang="en-US" b="1" cap="small" dirty="0">
                <a:solidFill>
                  <a:schemeClr val="bg1"/>
                </a:solidFill>
              </a:rPr>
              <a:t>EVALUATING EVIDENCE</a:t>
            </a:r>
          </a:p>
        </p:txBody>
      </p:sp>
      <p:sp>
        <p:nvSpPr>
          <p:cNvPr id="7" name="Rectangle 6">
            <a:extLst>
              <a:ext uri="{FF2B5EF4-FFF2-40B4-BE49-F238E27FC236}">
                <a16:creationId xmlns:a16="http://schemas.microsoft.com/office/drawing/2014/main" id="{EE4EFD90-4F64-4C4D-8BFA-0AF35D007CCD}"/>
              </a:ext>
            </a:extLst>
          </p:cNvPr>
          <p:cNvSpPr/>
          <p:nvPr/>
        </p:nvSpPr>
        <p:spPr>
          <a:xfrm>
            <a:off x="0" y="0"/>
            <a:ext cx="12192000" cy="6858000"/>
          </a:xfrm>
          <a:prstGeom prst="rect">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DDF4ABA-9C40-44FC-8887-EA6D24B993D8}"/>
              </a:ext>
            </a:extLst>
          </p:cNvPr>
          <p:cNvSpPr>
            <a:spLocks noGrp="1"/>
          </p:cNvSpPr>
          <p:nvPr>
            <p:ph type="sldNum" sz="quarter" idx="12"/>
          </p:nvPr>
        </p:nvSpPr>
        <p:spPr/>
        <p:txBody>
          <a:bodyPr/>
          <a:lstStyle/>
          <a:p>
            <a:fld id="{EEE06FBF-71E0-4FCC-8E80-4A163040A9FC}" type="slidenum">
              <a:rPr lang="en-US" smtClean="0"/>
              <a:t>6</a:t>
            </a:fld>
            <a:endParaRPr lang="en-US"/>
          </a:p>
        </p:txBody>
      </p:sp>
      <p:sp>
        <p:nvSpPr>
          <p:cNvPr id="8" name="Text Placeholder 2">
            <a:extLst>
              <a:ext uri="{FF2B5EF4-FFF2-40B4-BE49-F238E27FC236}">
                <a16:creationId xmlns:a16="http://schemas.microsoft.com/office/drawing/2014/main" id="{1BC0BE62-A575-4F3D-A073-3A8EF08B2B2D}"/>
              </a:ext>
            </a:extLst>
          </p:cNvPr>
          <p:cNvSpPr>
            <a:spLocks noGrp="1"/>
          </p:cNvSpPr>
          <p:nvPr>
            <p:ph type="body" idx="1"/>
          </p:nvPr>
        </p:nvSpPr>
        <p:spPr>
          <a:xfrm>
            <a:off x="831850" y="4222679"/>
            <a:ext cx="10515600" cy="1961305"/>
          </a:xfrm>
          <a:noFill/>
          <a:ln w="38100">
            <a:solidFill>
              <a:schemeClr val="tx1"/>
            </a:solidFill>
          </a:ln>
        </p:spPr>
        <p:txBody>
          <a:bodyPr lIns="274320" anchor="b">
            <a:normAutofit/>
          </a:bodyPr>
          <a:lstStyle/>
          <a:p>
            <a:r>
              <a:rPr lang="en-US" sz="3200" b="1" dirty="0">
                <a:solidFill>
                  <a:schemeClr val="tx1">
                    <a:lumMod val="50000"/>
                  </a:schemeClr>
                </a:solidFill>
                <a:latin typeface="+mj-lt"/>
              </a:rPr>
              <a:t>Using evidence that is directly related to a claim and that comes from reliable sources makes an argument stronger.</a:t>
            </a:r>
          </a:p>
        </p:txBody>
      </p:sp>
      <p:sp>
        <p:nvSpPr>
          <p:cNvPr id="9" name="Footer Placeholder 4">
            <a:extLst>
              <a:ext uri="{FF2B5EF4-FFF2-40B4-BE49-F238E27FC236}">
                <a16:creationId xmlns:a16="http://schemas.microsoft.com/office/drawing/2014/main" id="{91CC8B92-2946-4796-A64A-24D519057E10}"/>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4" name="Right Triangle 3">
            <a:extLst>
              <a:ext uri="{FF2B5EF4-FFF2-40B4-BE49-F238E27FC236}">
                <a16:creationId xmlns:a16="http://schemas.microsoft.com/office/drawing/2014/main" id="{A0892133-8FB7-40AF-A48F-62D6031C6C54}"/>
              </a:ext>
            </a:extLst>
          </p:cNvPr>
          <p:cNvSpPr/>
          <p:nvPr/>
        </p:nvSpPr>
        <p:spPr>
          <a:xfrm rot="10800000" flipH="1">
            <a:off x="1516314" y="3793626"/>
            <a:ext cx="1047777" cy="744816"/>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9416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D37C-6F7D-41F5-A4EE-D5F66322B234}"/>
              </a:ext>
            </a:extLst>
          </p:cNvPr>
          <p:cNvSpPr>
            <a:spLocks noGrp="1"/>
          </p:cNvSpPr>
          <p:nvPr>
            <p:ph type="title"/>
          </p:nvPr>
        </p:nvSpPr>
        <p:spPr>
          <a:xfrm>
            <a:off x="0" y="229339"/>
            <a:ext cx="12192000" cy="1325563"/>
          </a:xfrm>
          <a:prstGeom prst="rect">
            <a:avLst/>
          </a:prstGeom>
          <a:solidFill>
            <a:srgbClr val="15647D"/>
          </a:solidFill>
        </p:spPr>
        <p:txBody>
          <a:bodyPr anchor="ctr">
            <a:normAutofit/>
          </a:bodyPr>
          <a:lstStyle/>
          <a:p>
            <a:r>
              <a:rPr lang="en-US" sz="4800" b="1" dirty="0">
                <a:solidFill>
                  <a:schemeClr val="bg1"/>
                </a:solidFill>
              </a:rPr>
              <a:t>SOURCES OF EVIDENCE</a:t>
            </a: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54902"/>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12"/>
          </p:nvPr>
        </p:nvSpPr>
        <p:spPr/>
        <p:txBody>
          <a:bodyPr/>
          <a:lstStyle/>
          <a:p>
            <a:fld id="{EEE06FBF-71E0-4FCC-8E80-4A163040A9FC}" type="slidenum">
              <a:rPr lang="en-US" smtClean="0"/>
              <a:t>7</a:t>
            </a:fld>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287982" y="6493383"/>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pic>
        <p:nvPicPr>
          <p:cNvPr id="13" name="Picture 2" descr="http://bp1.blogger.com/_cQkl1M3YB8I/RxhC37bcJEI/AAAAAAAAAQI/ZNsDyCsuUcQ/s400/curie_einstein.PNG">
            <a:extLst>
              <a:ext uri="{FF2B5EF4-FFF2-40B4-BE49-F238E27FC236}">
                <a16:creationId xmlns:a16="http://schemas.microsoft.com/office/drawing/2014/main" id="{24DBE988-B410-A947-9BCC-EBB4AAC1B3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480" y="4232014"/>
            <a:ext cx="2633739" cy="1845244"/>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6" descr="http://static.squarespace.com/static/50fffc32e4b0bae78fd27dfc/50fffc32e4b0bae78fd27e01/54099c6ae4b0ef56e8246145/1416844983912/?format=1500w">
            <a:extLst>
              <a:ext uri="{FF2B5EF4-FFF2-40B4-BE49-F238E27FC236}">
                <a16:creationId xmlns:a16="http://schemas.microsoft.com/office/drawing/2014/main" id="{D731A4B7-A2E3-7B44-9436-0957E39AE86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06" r="10245"/>
          <a:stretch/>
        </p:blipFill>
        <p:spPr bwMode="auto">
          <a:xfrm>
            <a:off x="7557656" y="4251773"/>
            <a:ext cx="2639106" cy="182512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8">
            <a:extLst>
              <a:ext uri="{FF2B5EF4-FFF2-40B4-BE49-F238E27FC236}">
                <a16:creationId xmlns:a16="http://schemas.microsoft.com/office/drawing/2014/main" id="{46A80B9C-FFA5-E540-A7DB-F307BBECDE8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1748"/>
          <a:stretch/>
        </p:blipFill>
        <p:spPr bwMode="auto">
          <a:xfrm>
            <a:off x="4611784" y="1790015"/>
            <a:ext cx="2633472" cy="1647691"/>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0" descr="http://cdn.playbuzz.com/cdn/4805d33e-a884-4884-b908-7747387bf366/d48efd14-6815-4730-8ac4-642730a84414.jpg">
            <a:extLst>
              <a:ext uri="{FF2B5EF4-FFF2-40B4-BE49-F238E27FC236}">
                <a16:creationId xmlns:a16="http://schemas.microsoft.com/office/drawing/2014/main" id="{CA9D2988-FD7D-AE43-9D39-D8983490530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7479" y="1790015"/>
            <a:ext cx="2633739" cy="1609767"/>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2" descr="http://1000awesomethings.files.wordpress.com/2010/03/going-on-a-fieldtrip.jpg">
            <a:extLst>
              <a:ext uri="{FF2B5EF4-FFF2-40B4-BE49-F238E27FC236}">
                <a16:creationId xmlns:a16="http://schemas.microsoft.com/office/drawing/2014/main" id="{C41548A4-C859-774A-B8FE-338C234A22EF}"/>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264" b="1106"/>
          <a:stretch/>
        </p:blipFill>
        <p:spPr bwMode="auto">
          <a:xfrm>
            <a:off x="4656536" y="4242771"/>
            <a:ext cx="2633471" cy="183895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8">
            <a:extLst>
              <a:ext uri="{FF2B5EF4-FFF2-40B4-BE49-F238E27FC236}">
                <a16:creationId xmlns:a16="http://schemas.microsoft.com/office/drawing/2014/main" id="{964190C3-4385-4D48-AF96-BF705C3A5561}"/>
              </a:ext>
            </a:extLst>
          </p:cNvPr>
          <p:cNvSpPr/>
          <p:nvPr/>
        </p:nvSpPr>
        <p:spPr>
          <a:xfrm>
            <a:off x="4962022" y="5705939"/>
            <a:ext cx="2100649" cy="5707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Experience</a:t>
            </a:r>
          </a:p>
        </p:txBody>
      </p:sp>
      <p:sp>
        <p:nvSpPr>
          <p:cNvPr id="20" name="Rectangle 19">
            <a:extLst>
              <a:ext uri="{FF2B5EF4-FFF2-40B4-BE49-F238E27FC236}">
                <a16:creationId xmlns:a16="http://schemas.microsoft.com/office/drawing/2014/main" id="{523AC9DC-D54D-1B42-8318-839022E8E56E}"/>
              </a:ext>
            </a:extLst>
          </p:cNvPr>
          <p:cNvSpPr/>
          <p:nvPr/>
        </p:nvSpPr>
        <p:spPr>
          <a:xfrm>
            <a:off x="1947092" y="3242426"/>
            <a:ext cx="2100649" cy="5734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Texts</a:t>
            </a:r>
          </a:p>
        </p:txBody>
      </p:sp>
      <p:sp>
        <p:nvSpPr>
          <p:cNvPr id="24" name="Rectangle 23">
            <a:extLst>
              <a:ext uri="{FF2B5EF4-FFF2-40B4-BE49-F238E27FC236}">
                <a16:creationId xmlns:a16="http://schemas.microsoft.com/office/drawing/2014/main" id="{F68B8DED-586E-A34B-9600-948F0971C69B}"/>
              </a:ext>
            </a:extLst>
          </p:cNvPr>
          <p:cNvSpPr/>
          <p:nvPr/>
        </p:nvSpPr>
        <p:spPr>
          <a:xfrm>
            <a:off x="4833264" y="3242426"/>
            <a:ext cx="2141485" cy="5747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Calculations</a:t>
            </a:r>
          </a:p>
        </p:txBody>
      </p:sp>
      <p:pic>
        <p:nvPicPr>
          <p:cNvPr id="2050" name="Picture 2" descr="Image result for firefighter clipart">
            <a:extLst>
              <a:ext uri="{FF2B5EF4-FFF2-40B4-BE49-F238E27FC236}">
                <a16:creationId xmlns:a16="http://schemas.microsoft.com/office/drawing/2014/main" id="{40283237-A5B2-43B1-9DA0-C6C4E738D83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839" t="20" r="21384" b="-20"/>
          <a:stretch/>
        </p:blipFill>
        <p:spPr bwMode="auto">
          <a:xfrm>
            <a:off x="2800187" y="4240537"/>
            <a:ext cx="1541031" cy="18363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doctor clipart">
            <a:extLst>
              <a:ext uri="{FF2B5EF4-FFF2-40B4-BE49-F238E27FC236}">
                <a16:creationId xmlns:a16="http://schemas.microsoft.com/office/drawing/2014/main" id="{A7E53899-1F37-40A1-B8EF-7A4340DA8F5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04" r="9999"/>
          <a:stretch/>
        </p:blipFill>
        <p:spPr bwMode="auto">
          <a:xfrm>
            <a:off x="1708776" y="4240719"/>
            <a:ext cx="1235146" cy="1836357"/>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0F429DC9-2B76-BA4C-BDC7-C2119E49995C}"/>
              </a:ext>
            </a:extLst>
          </p:cNvPr>
          <p:cNvSpPr/>
          <p:nvPr/>
        </p:nvSpPr>
        <p:spPr>
          <a:xfrm>
            <a:off x="1947092" y="5750070"/>
            <a:ext cx="2100649" cy="5701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Experts</a:t>
            </a:r>
          </a:p>
        </p:txBody>
      </p:sp>
      <p:pic>
        <p:nvPicPr>
          <p:cNvPr id="2056" name="Picture 8" descr="Image result for classroom">
            <a:extLst>
              <a:ext uri="{FF2B5EF4-FFF2-40B4-BE49-F238E27FC236}">
                <a16:creationId xmlns:a16="http://schemas.microsoft.com/office/drawing/2014/main" id="{1166BD0B-DD62-4E45-B6CA-32A1277FEA6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7006"/>
          <a:stretch/>
        </p:blipFill>
        <p:spPr bwMode="auto">
          <a:xfrm>
            <a:off x="7557656" y="1805574"/>
            <a:ext cx="2633471" cy="1647691"/>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DA44FD1D-6085-1049-BFE9-6551906C7ADB}"/>
              </a:ext>
            </a:extLst>
          </p:cNvPr>
          <p:cNvSpPr/>
          <p:nvPr/>
        </p:nvSpPr>
        <p:spPr>
          <a:xfrm>
            <a:off x="7728067" y="5701936"/>
            <a:ext cx="2251364" cy="563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Research</a:t>
            </a:r>
          </a:p>
        </p:txBody>
      </p:sp>
      <p:sp>
        <p:nvSpPr>
          <p:cNvPr id="23" name="Rectangle 22">
            <a:extLst>
              <a:ext uri="{FF2B5EF4-FFF2-40B4-BE49-F238E27FC236}">
                <a16:creationId xmlns:a16="http://schemas.microsoft.com/office/drawing/2014/main" id="{B48BDB2E-8B51-FF43-87D9-F5D91C8CEE49}"/>
              </a:ext>
            </a:extLst>
          </p:cNvPr>
          <p:cNvSpPr/>
          <p:nvPr/>
        </p:nvSpPr>
        <p:spPr>
          <a:xfrm>
            <a:off x="7803424" y="3238660"/>
            <a:ext cx="2100649" cy="577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Observations</a:t>
            </a:r>
          </a:p>
        </p:txBody>
      </p:sp>
    </p:spTree>
    <p:extLst>
      <p:ext uri="{BB962C8B-B14F-4D97-AF65-F5344CB8AC3E}">
        <p14:creationId xmlns:p14="http://schemas.microsoft.com/office/powerpoint/2010/main" val="3938740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13D03-6A71-428C-B858-8BE9CAE3E9F4}"/>
              </a:ext>
            </a:extLst>
          </p:cNvPr>
          <p:cNvSpPr>
            <a:spLocks noGrp="1"/>
          </p:cNvSpPr>
          <p:nvPr>
            <p:ph type="title"/>
          </p:nvPr>
        </p:nvSpPr>
        <p:spPr>
          <a:xfrm>
            <a:off x="0" y="229339"/>
            <a:ext cx="12192000" cy="1325563"/>
          </a:xfrm>
          <a:solidFill>
            <a:srgbClr val="15637C"/>
          </a:solidFill>
        </p:spPr>
        <p:txBody>
          <a:bodyPr anchor="ctr">
            <a:normAutofit/>
          </a:bodyPr>
          <a:lstStyle/>
          <a:p>
            <a:pPr algn="ctr"/>
            <a:r>
              <a:rPr lang="en-US" sz="4800" b="1" dirty="0">
                <a:solidFill>
                  <a:schemeClr val="bg1"/>
                </a:solidFill>
              </a:rPr>
              <a:t>“ARC” TEST</a:t>
            </a:r>
          </a:p>
        </p:txBody>
      </p:sp>
      <p:sp>
        <p:nvSpPr>
          <p:cNvPr id="32" name="Right Triangle 31">
            <a:extLst>
              <a:ext uri="{FF2B5EF4-FFF2-40B4-BE49-F238E27FC236}">
                <a16:creationId xmlns:a16="http://schemas.microsoft.com/office/drawing/2014/main" id="{0EBF9CC5-0491-43B4-BDD4-AF60A2D76EF1}"/>
              </a:ext>
            </a:extLst>
          </p:cNvPr>
          <p:cNvSpPr/>
          <p:nvPr/>
        </p:nvSpPr>
        <p:spPr>
          <a:xfrm rot="10800000" flipH="1">
            <a:off x="609600" y="1554902"/>
            <a:ext cx="848497" cy="560173"/>
          </a:xfrm>
          <a:prstGeom prst="rtTriangle">
            <a:avLst/>
          </a:prstGeom>
          <a:solidFill>
            <a:srgbClr val="15637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E25C52D-EE68-4F67-8641-8D23638711F1}"/>
              </a:ext>
            </a:extLst>
          </p:cNvPr>
          <p:cNvSpPr/>
          <p:nvPr/>
        </p:nvSpPr>
        <p:spPr>
          <a:xfrm>
            <a:off x="875296" y="2060848"/>
            <a:ext cx="10443191" cy="1368152"/>
          </a:xfrm>
          <a:prstGeom prst="rect">
            <a:avLst/>
          </a:prstGeom>
          <a:solidFill>
            <a:schemeClr val="accent1"/>
          </a:solidFill>
          <a:ln>
            <a:solidFill>
              <a:srgbClr val="5C69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F7A81B48-A8B6-45C7-9D88-2EE640BD9E65}"/>
              </a:ext>
            </a:extLst>
          </p:cNvPr>
          <p:cNvSpPr/>
          <p:nvPr/>
        </p:nvSpPr>
        <p:spPr>
          <a:xfrm>
            <a:off x="875211" y="3543246"/>
            <a:ext cx="10443276"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E9A840-A8F7-4B3A-8DCB-2A4AF1A9689E}"/>
              </a:ext>
            </a:extLst>
          </p:cNvPr>
          <p:cNvSpPr/>
          <p:nvPr/>
        </p:nvSpPr>
        <p:spPr>
          <a:xfrm>
            <a:off x="875211" y="5025644"/>
            <a:ext cx="10443276" cy="13681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8F334D06-3370-43BA-B16F-3381059A77F4}"/>
              </a:ext>
            </a:extLst>
          </p:cNvPr>
          <p:cNvSpPr/>
          <p:nvPr/>
        </p:nvSpPr>
        <p:spPr>
          <a:xfrm>
            <a:off x="1859740" y="2201664"/>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0B323F"/>
                </a:solidFill>
                <a:latin typeface="Century Gothic" panose="020B0502020202020204" pitchFamily="34" charset="0"/>
              </a:rPr>
              <a:t>ACCURATE: </a:t>
            </a:r>
            <a:r>
              <a:rPr lang="en-US" sz="3200" dirty="0">
                <a:solidFill>
                  <a:srgbClr val="0B323F"/>
                </a:solidFill>
                <a:latin typeface="Century Gothic" panose="020B0502020202020204" pitchFamily="34" charset="0"/>
              </a:rPr>
              <a:t>Is it error-free?</a:t>
            </a:r>
            <a:endParaRPr lang="en-US" sz="3200" b="1" dirty="0">
              <a:solidFill>
                <a:srgbClr val="0B323F"/>
              </a:solidFill>
              <a:latin typeface="Century Gothic" panose="020B0502020202020204" pitchFamily="34" charset="0"/>
            </a:endParaRPr>
          </a:p>
        </p:txBody>
      </p:sp>
      <p:sp>
        <p:nvSpPr>
          <p:cNvPr id="43" name="Rectangle 42">
            <a:extLst>
              <a:ext uri="{FF2B5EF4-FFF2-40B4-BE49-F238E27FC236}">
                <a16:creationId xmlns:a16="http://schemas.microsoft.com/office/drawing/2014/main" id="{107B5246-1BB3-4624-90AA-595592E62150}"/>
              </a:ext>
            </a:extLst>
          </p:cNvPr>
          <p:cNvSpPr/>
          <p:nvPr/>
        </p:nvSpPr>
        <p:spPr>
          <a:xfrm>
            <a:off x="1859740" y="3684062"/>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185B63"/>
                </a:solidFill>
                <a:latin typeface="Century Gothic" panose="020B0502020202020204" pitchFamily="34" charset="0"/>
              </a:rPr>
              <a:t>RELEVANT: </a:t>
            </a:r>
            <a:r>
              <a:rPr lang="en-US" sz="3200" dirty="0">
                <a:solidFill>
                  <a:srgbClr val="185B63"/>
                </a:solidFill>
                <a:latin typeface="Century Gothic" panose="020B0502020202020204" pitchFamily="34" charset="0"/>
              </a:rPr>
              <a:t>Is it directly related to the claim?</a:t>
            </a:r>
            <a:endParaRPr lang="en-US" sz="3200" b="1" dirty="0">
              <a:solidFill>
                <a:srgbClr val="185B63"/>
              </a:solidFill>
              <a:latin typeface="Century Gothic" panose="020B0502020202020204" pitchFamily="34" charset="0"/>
            </a:endParaRPr>
          </a:p>
        </p:txBody>
      </p:sp>
      <p:sp>
        <p:nvSpPr>
          <p:cNvPr id="44" name="Rectangle 43">
            <a:extLst>
              <a:ext uri="{FF2B5EF4-FFF2-40B4-BE49-F238E27FC236}">
                <a16:creationId xmlns:a16="http://schemas.microsoft.com/office/drawing/2014/main" id="{122EB8B6-91E0-461E-9759-42F66455D362}"/>
              </a:ext>
            </a:extLst>
          </p:cNvPr>
          <p:cNvSpPr/>
          <p:nvPr/>
        </p:nvSpPr>
        <p:spPr>
          <a:xfrm>
            <a:off x="1859740" y="5166460"/>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5D7A1A"/>
                </a:solidFill>
                <a:latin typeface="Century Gothic" panose="020B0502020202020204" pitchFamily="34" charset="0"/>
              </a:rPr>
              <a:t>CREDIBLE: </a:t>
            </a:r>
            <a:r>
              <a:rPr lang="en-US" sz="3200" dirty="0">
                <a:solidFill>
                  <a:srgbClr val="5D7A1A"/>
                </a:solidFill>
                <a:latin typeface="Century Gothic" panose="020B0502020202020204" pitchFamily="34" charset="0"/>
              </a:rPr>
              <a:t>Is it from a reliable source?</a:t>
            </a:r>
            <a:endParaRPr lang="en-US" sz="3200" b="1" dirty="0">
              <a:solidFill>
                <a:srgbClr val="5D7A1A"/>
              </a:solidFill>
              <a:latin typeface="Century Gothic" panose="020B0502020202020204" pitchFamily="34" charset="0"/>
            </a:endParaRPr>
          </a:p>
        </p:txBody>
      </p:sp>
      <p:sp>
        <p:nvSpPr>
          <p:cNvPr id="4" name="Rectangle 3">
            <a:extLst>
              <a:ext uri="{FF2B5EF4-FFF2-40B4-BE49-F238E27FC236}">
                <a16:creationId xmlns:a16="http://schemas.microsoft.com/office/drawing/2014/main" id="{5DC9169C-2A54-4B95-9CA5-A0B838D74DFD}"/>
              </a:ext>
            </a:extLst>
          </p:cNvPr>
          <p:cNvSpPr/>
          <p:nvPr/>
        </p:nvSpPr>
        <p:spPr>
          <a:xfrm>
            <a:off x="768357" y="2195868"/>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1">
                    <a:lumMod val="50000"/>
                  </a:schemeClr>
                </a:solidFill>
                <a:latin typeface="Century Gothic" panose="020B0502020202020204" pitchFamily="34" charset="0"/>
              </a:rPr>
              <a:t>A</a:t>
            </a:r>
          </a:p>
        </p:txBody>
      </p:sp>
      <p:sp>
        <p:nvSpPr>
          <p:cNvPr id="49" name="Rectangle 48">
            <a:extLst>
              <a:ext uri="{FF2B5EF4-FFF2-40B4-BE49-F238E27FC236}">
                <a16:creationId xmlns:a16="http://schemas.microsoft.com/office/drawing/2014/main" id="{62A7FA40-CEF4-4C2B-A30C-9B43274BA8F3}"/>
              </a:ext>
            </a:extLst>
          </p:cNvPr>
          <p:cNvSpPr/>
          <p:nvPr/>
        </p:nvSpPr>
        <p:spPr>
          <a:xfrm>
            <a:off x="646445" y="3667115"/>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2">
                    <a:lumMod val="50000"/>
                  </a:schemeClr>
                </a:solidFill>
                <a:latin typeface="Century Gothic" panose="020B0502020202020204" pitchFamily="34" charset="0"/>
              </a:rPr>
              <a:t>R</a:t>
            </a:r>
          </a:p>
        </p:txBody>
      </p:sp>
      <p:sp>
        <p:nvSpPr>
          <p:cNvPr id="50" name="Rectangle 49">
            <a:extLst>
              <a:ext uri="{FF2B5EF4-FFF2-40B4-BE49-F238E27FC236}">
                <a16:creationId xmlns:a16="http://schemas.microsoft.com/office/drawing/2014/main" id="{EAD7A1B5-04BA-4BC6-868F-AD02B760DB24}"/>
              </a:ext>
            </a:extLst>
          </p:cNvPr>
          <p:cNvSpPr/>
          <p:nvPr/>
        </p:nvSpPr>
        <p:spPr>
          <a:xfrm>
            <a:off x="750590" y="5156090"/>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3">
                    <a:lumMod val="50000"/>
                  </a:schemeClr>
                </a:solidFill>
                <a:latin typeface="Century Gothic" panose="020B0502020202020204" pitchFamily="34" charset="0"/>
              </a:rPr>
              <a:t>C</a:t>
            </a:r>
          </a:p>
        </p:txBody>
      </p:sp>
      <p:sp>
        <p:nvSpPr>
          <p:cNvPr id="54" name="Footer Placeholder 4">
            <a:extLst>
              <a:ext uri="{FF2B5EF4-FFF2-40B4-BE49-F238E27FC236}">
                <a16:creationId xmlns:a16="http://schemas.microsoft.com/office/drawing/2014/main" id="{DEFE9057-E4A7-4B50-A862-8AB63158E3BC}"/>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Slide Number Placeholder 2">
            <a:extLst>
              <a:ext uri="{FF2B5EF4-FFF2-40B4-BE49-F238E27FC236}">
                <a16:creationId xmlns:a16="http://schemas.microsoft.com/office/drawing/2014/main" id="{7136FFB6-2C17-4DB5-B22B-8B1D1254866D}"/>
              </a:ext>
            </a:extLst>
          </p:cNvPr>
          <p:cNvSpPr>
            <a:spLocks noGrp="1"/>
          </p:cNvSpPr>
          <p:nvPr>
            <p:ph type="sldNum" sz="quarter" idx="12"/>
          </p:nvPr>
        </p:nvSpPr>
        <p:spPr/>
        <p:txBody>
          <a:bodyPr/>
          <a:lstStyle/>
          <a:p>
            <a:fld id="{EEE06FBF-71E0-4FCC-8E80-4A163040A9FC}" type="slidenum">
              <a:rPr lang="en-US" smtClean="0"/>
              <a:t>8</a:t>
            </a:fld>
            <a:endParaRPr lang="en-US"/>
          </a:p>
        </p:txBody>
      </p:sp>
    </p:spTree>
    <p:extLst>
      <p:ext uri="{BB962C8B-B14F-4D97-AF65-F5344CB8AC3E}">
        <p14:creationId xmlns:p14="http://schemas.microsoft.com/office/powerpoint/2010/main" val="276431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4361" y="1227163"/>
            <a:ext cx="6193216" cy="4646825"/>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9</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sz="3600" b="1" dirty="0">
                <a:solidFill>
                  <a:schemeClr val="bg1"/>
                </a:solidFill>
              </a:rPr>
              <a:t>EVIDENCE EXAMPLE</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1C67BB4C-488C-4A39-A59D-F2FB1A24D95C}"/>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60000"/>
              <a:buNone/>
            </a:pPr>
            <a:r>
              <a:rPr lang="en-US" sz="3200" dirty="0">
                <a:solidFill>
                  <a:schemeClr val="tx2"/>
                </a:solidFill>
                <a:latin typeface="Garamond" panose="02020404030301010803" pitchFamily="18" charset="0"/>
              </a:rPr>
              <a:t>Is it </a:t>
            </a:r>
            <a:r>
              <a:rPr lang="en-US" sz="3200" b="1" dirty="0">
                <a:solidFill>
                  <a:schemeClr val="tx2"/>
                </a:solidFill>
                <a:latin typeface="Garamond" panose="02020404030301010803" pitchFamily="18" charset="0"/>
              </a:rPr>
              <a:t>accurate</a:t>
            </a:r>
            <a:r>
              <a:rPr lang="en-US" sz="3200" dirty="0">
                <a:solidFill>
                  <a:schemeClr val="tx2"/>
                </a:solidFill>
                <a:latin typeface="Garamond" panose="02020404030301010803" pitchFamily="18" charset="0"/>
              </a:rPr>
              <a:t>?</a:t>
            </a:r>
            <a:endParaRPr lang="en-US" dirty="0">
              <a:solidFill>
                <a:schemeClr val="tx2"/>
              </a:solidFill>
              <a:latin typeface="Garamond" panose="02020404030301010803" pitchFamily="18" charset="0"/>
            </a:endParaRPr>
          </a:p>
          <a:p>
            <a:pPr>
              <a:buSzPct val="60000"/>
              <a:buFont typeface="Wingdings" panose="05000000000000000000" pitchFamily="2" charset="2"/>
              <a:buChar char="ü"/>
            </a:pPr>
            <a:r>
              <a:rPr lang="en-US" dirty="0">
                <a:solidFill>
                  <a:schemeClr val="tx2"/>
                </a:solidFill>
                <a:latin typeface="Garamond" panose="02020404030301010803" pitchFamily="18" charset="0"/>
              </a:rPr>
              <a:t>It is true that kids who do not get enough sleep have weaker immune systems.</a:t>
            </a:r>
            <a:endParaRPr lang="en-US" sz="3200" dirty="0">
              <a:solidFill>
                <a:schemeClr val="tx2"/>
              </a:solidFill>
              <a:latin typeface="Garamond" panose="02020404030301010803" pitchFamily="18" charset="0"/>
            </a:endParaRPr>
          </a:p>
        </p:txBody>
      </p:sp>
      <p:pic>
        <p:nvPicPr>
          <p:cNvPr id="6" name="Picture 5" descr="A picture containing object, clock, sign&#10;&#10;Description automatically generated">
            <a:extLst>
              <a:ext uri="{FF2B5EF4-FFF2-40B4-BE49-F238E27FC236}">
                <a16:creationId xmlns:a16="http://schemas.microsoft.com/office/drawing/2014/main" id="{A31398A3-814E-464A-B370-01C044F0EF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910" y="5478085"/>
            <a:ext cx="952901" cy="536006"/>
          </a:xfrm>
          <a:prstGeom prst="rect">
            <a:avLst/>
          </a:prstGeom>
        </p:spPr>
      </p:pic>
    </p:spTree>
    <p:extLst>
      <p:ext uri="{BB962C8B-B14F-4D97-AF65-F5344CB8AC3E}">
        <p14:creationId xmlns:p14="http://schemas.microsoft.com/office/powerpoint/2010/main" val="2843845989"/>
      </p:ext>
    </p:extLst>
  </p:cSld>
  <p:clrMapOvr>
    <a:masterClrMapping/>
  </p:clrMapOvr>
</p:sld>
</file>

<file path=ppt/theme/theme1.xml><?xml version="1.0" encoding="utf-8"?>
<a:theme xmlns:a="http://schemas.openxmlformats.org/drawingml/2006/main" name="Office Theme">
  <a:themeElements>
    <a:clrScheme name="QT Slides">
      <a:dk1>
        <a:srgbClr val="E7E8EA"/>
      </a:dk1>
      <a:lt1>
        <a:sysClr val="window" lastClr="FFFFFF"/>
      </a:lt1>
      <a:dk2>
        <a:srgbClr val="071D28"/>
      </a:dk2>
      <a:lt2>
        <a:srgbClr val="FAFAFA"/>
      </a:lt2>
      <a:accent1>
        <a:srgbClr val="15647D"/>
      </a:accent1>
      <a:accent2>
        <a:srgbClr val="31B6C7"/>
      </a:accent2>
      <a:accent3>
        <a:srgbClr val="B0D950"/>
      </a:accent3>
      <a:accent4>
        <a:srgbClr val="FCAB2F"/>
      </a:accent4>
      <a:accent5>
        <a:srgbClr val="A73673"/>
      </a:accent5>
      <a:accent6>
        <a:srgbClr val="70AD47"/>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9e22aa9-af32-4f20-993d-42f01f5ece1d">
      <Terms xmlns="http://schemas.microsoft.com/office/infopath/2007/PartnerControls"/>
    </lcf76f155ced4ddcb4097134ff3c332f>
    <TaxCatchAll xmlns="7a9890cd-674d-4f3c-a9fa-ee99fd47050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FD7CB40448F854EB1602FDD9E3A1B6C" ma:contentTypeVersion="14" ma:contentTypeDescription="Create a new document." ma:contentTypeScope="" ma:versionID="84f40f937428022de8fe213c56e1f46c">
  <xsd:schema xmlns:xsd="http://www.w3.org/2001/XMLSchema" xmlns:xs="http://www.w3.org/2001/XMLSchema" xmlns:p="http://schemas.microsoft.com/office/2006/metadata/properties" xmlns:ns2="99e22aa9-af32-4f20-993d-42f01f5ece1d" xmlns:ns3="7a9890cd-674d-4f3c-a9fa-ee99fd470509" targetNamespace="http://schemas.microsoft.com/office/2006/metadata/properties" ma:root="true" ma:fieldsID="8ebc461eb68101dadb59badfb8e07346" ns2:_="" ns3:_="">
    <xsd:import namespace="99e22aa9-af32-4f20-993d-42f01f5ece1d"/>
    <xsd:import namespace="7a9890cd-674d-4f3c-a9fa-ee99fd47050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e22aa9-af32-4f20-993d-42f01f5ece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8b28469-8996-4088-bd89-44d87d6385e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9890cd-674d-4f3c-a9fa-ee99fd47050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5391b8d-b3f0-489b-b02d-40f08f1755c1}" ma:internalName="TaxCatchAll" ma:showField="CatchAllData" ma:web="7a9890cd-674d-4f3c-a9fa-ee99fd47050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4E82E8-0E98-4589-9E55-01C54697EF3A}">
  <ds:schemaRefs>
    <ds:schemaRef ds:uri="http://purl.org/dc/elements/1.1/"/>
    <ds:schemaRef ds:uri="http://schemas.microsoft.com/office/2006/documentManagement/types"/>
    <ds:schemaRef ds:uri="http://schemas.microsoft.com/office/2006/metadata/properties"/>
    <ds:schemaRef ds:uri="http://purl.org/dc/terms/"/>
    <ds:schemaRef ds:uri="55f0ede9-5604-4788-8770-1338202a8bb5"/>
    <ds:schemaRef ds:uri="http://schemas.microsoft.com/office/infopath/2007/PartnerControls"/>
    <ds:schemaRef ds:uri="http://purl.org/dc/dcmitype/"/>
    <ds:schemaRef ds:uri="http://schemas.openxmlformats.org/package/2006/metadata/core-properties"/>
    <ds:schemaRef ds:uri="798969c7-bc57-448f-bd5c-d73b04c68fc6"/>
    <ds:schemaRef ds:uri="http://www.w3.org/XML/1998/namespace"/>
  </ds:schemaRefs>
</ds:datastoreItem>
</file>

<file path=customXml/itemProps2.xml><?xml version="1.0" encoding="utf-8"?>
<ds:datastoreItem xmlns:ds="http://schemas.openxmlformats.org/officeDocument/2006/customXml" ds:itemID="{1DD951E4-05B5-4714-87FF-96E29C2B955F}">
  <ds:schemaRefs>
    <ds:schemaRef ds:uri="http://schemas.microsoft.com/sharepoint/v3/contenttype/forms"/>
  </ds:schemaRefs>
</ds:datastoreItem>
</file>

<file path=customXml/itemProps3.xml><?xml version="1.0" encoding="utf-8"?>
<ds:datastoreItem xmlns:ds="http://schemas.openxmlformats.org/officeDocument/2006/customXml" ds:itemID="{A2E712EB-F24D-45F8-9202-0ED8109BC7F8}"/>
</file>

<file path=docProps/app.xml><?xml version="1.0" encoding="utf-8"?>
<Properties xmlns="http://schemas.openxmlformats.org/officeDocument/2006/extended-properties" xmlns:vt="http://schemas.openxmlformats.org/officeDocument/2006/docPropsVTypes">
  <TotalTime>11456</TotalTime>
  <Words>1069</Words>
  <Application>Microsoft Office PowerPoint</Application>
  <PresentationFormat>Widescreen</PresentationFormat>
  <Paragraphs>176</Paragraphs>
  <Slides>25</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0</vt:i4>
      </vt:variant>
      <vt:variant>
        <vt:lpstr>Slide Titles</vt:lpstr>
      </vt:variant>
      <vt:variant>
        <vt:i4>25</vt:i4>
      </vt:variant>
    </vt:vector>
  </HeadingPairs>
  <TitlesOfParts>
    <vt:vector size="34" baseType="lpstr">
      <vt:lpstr>Arial</vt:lpstr>
      <vt:lpstr>Bebas Neue</vt:lpstr>
      <vt:lpstr>Calibri</vt:lpstr>
      <vt:lpstr>Century Gothic</vt:lpstr>
      <vt:lpstr>Garamond</vt:lpstr>
      <vt:lpstr>Georgia</vt:lpstr>
      <vt:lpstr>Trebuchet MS</vt:lpstr>
      <vt:lpstr>Wingdings</vt:lpstr>
      <vt:lpstr>Office Theme</vt:lpstr>
      <vt:lpstr>PowerPoint Presentation</vt:lpstr>
      <vt:lpstr>AGENDA</vt:lpstr>
      <vt:lpstr>ROAD MAP</vt:lpstr>
      <vt:lpstr>REVIEW: HIGH-LEVEL THINKING AND CONNECTION QUESTIONS</vt:lpstr>
      <vt:lpstr>REVIEW: EVIDENCE AND REASONS/ REASONING</vt:lpstr>
      <vt:lpstr>EVALUATING EVIDENCE</vt:lpstr>
      <vt:lpstr>SOURCES OF EVIDENCE</vt:lpstr>
      <vt:lpstr>“ARC” TEST</vt:lpstr>
      <vt:lpstr>EVIDENCE EXAMPLE</vt:lpstr>
      <vt:lpstr>EVIDENCE EXAMPLE</vt:lpstr>
      <vt:lpstr>EVIDENCE EXAMPLE</vt:lpstr>
      <vt:lpstr>CROSS-CHECKING EVIDENCE</vt:lpstr>
      <vt:lpstr>EVALUATING REASONS AND REASONING</vt:lpstr>
      <vt:lpstr>REASONS</vt:lpstr>
      <vt:lpstr>STRONG AND WEAK REASONS</vt:lpstr>
      <vt:lpstr>EVALUATING REASONS</vt:lpstr>
      <vt:lpstr>REASONING</vt:lpstr>
      <vt:lpstr>QUALITY OF REASONING</vt:lpstr>
      <vt:lpstr>WEAK REASONING EXAMPLE</vt:lpstr>
      <vt:lpstr>STRONG REASONING EXAMPLE</vt:lpstr>
      <vt:lpstr>In the Classroom</vt:lpstr>
      <vt:lpstr>EVALUATING EVIDENCE AND REASONS</vt:lpstr>
      <vt:lpstr>LET’S PRACTICE!</vt:lpstr>
      <vt:lpstr>LET’S PRACTICE!</vt:lpstr>
      <vt:lpstr>ACKNOWLEDGEMENT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Croninger, Rachel Miriam Vriend</dc:creator>
  <cp:lastModifiedBy>Tondreau, Cory Lynn</cp:lastModifiedBy>
  <cp:revision>408</cp:revision>
  <cp:lastPrinted>2019-10-01T10:45:37Z</cp:lastPrinted>
  <dcterms:created xsi:type="dcterms:W3CDTF">2019-09-25T18:46:39Z</dcterms:created>
  <dcterms:modified xsi:type="dcterms:W3CDTF">2024-05-16T16:58:33Z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0x0101004FD7CB40448F854EB1602FDD9E3A1B6C</vt:lpwstr>
  </property>
  <property fmtid="{D5CDD505-2E9C-101B-9397-08002B2CF9AE}" pid="3" name="Order">
    <vt:r8>1200</vt:r8>
  </property>
  <property fmtid="{D5CDD505-2E9C-101B-9397-08002B2CF9AE}" pid="4" name="_MarkAsFinal">
    <vt:bool>true</vt:bool>
  </property>
</Properties>
</file>